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sldIdLst>
    <p:sldId id="259" r:id="rId3"/>
    <p:sldId id="392" r:id="rId4"/>
    <p:sldId id="384" r:id="rId5"/>
    <p:sldId id="383" r:id="rId6"/>
    <p:sldId id="407" r:id="rId7"/>
    <p:sldId id="387" r:id="rId8"/>
    <p:sldId id="404" r:id="rId9"/>
    <p:sldId id="395" r:id="rId10"/>
    <p:sldId id="405" r:id="rId11"/>
    <p:sldId id="406" r:id="rId12"/>
    <p:sldId id="394" r:id="rId13"/>
    <p:sldId id="398" r:id="rId14"/>
    <p:sldId id="408" r:id="rId15"/>
    <p:sldId id="409" r:id="rId16"/>
    <p:sldId id="411" r:id="rId17"/>
    <p:sldId id="396" r:id="rId18"/>
    <p:sldId id="410" r:id="rId19"/>
    <p:sldId id="412" r:id="rId20"/>
    <p:sldId id="413" r:id="rId21"/>
    <p:sldId id="414" r:id="rId22"/>
    <p:sldId id="415" r:id="rId23"/>
    <p:sldId id="417" r:id="rId24"/>
    <p:sldId id="403" r:id="rId25"/>
    <p:sldId id="416" r:id="rId26"/>
    <p:sldId id="393" r:id="rId27"/>
    <p:sldId id="37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6ED61A-4E78-42C9-9B16-5CD7DCC4E2CC}">
          <p14:sldIdLst>
            <p14:sldId id="259"/>
          </p14:sldIdLst>
        </p14:section>
        <p14:section name="Untitled Section" id="{F2870B77-767C-4C1B-B904-BD8757B9EF30}">
          <p14:sldIdLst>
            <p14:sldId id="392"/>
            <p14:sldId id="384"/>
            <p14:sldId id="383"/>
            <p14:sldId id="407"/>
            <p14:sldId id="387"/>
            <p14:sldId id="404"/>
            <p14:sldId id="395"/>
            <p14:sldId id="405"/>
            <p14:sldId id="406"/>
            <p14:sldId id="394"/>
            <p14:sldId id="398"/>
            <p14:sldId id="408"/>
            <p14:sldId id="409"/>
            <p14:sldId id="411"/>
            <p14:sldId id="396"/>
            <p14:sldId id="410"/>
            <p14:sldId id="412"/>
            <p14:sldId id="413"/>
            <p14:sldId id="414"/>
            <p14:sldId id="415"/>
            <p14:sldId id="417"/>
            <p14:sldId id="403"/>
            <p14:sldId id="416"/>
            <p14:sldId id="393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" initials="MG" lastIdx="2" clrIdx="0">
    <p:extLst>
      <p:ext uri="{19B8F6BF-5375-455C-9EA6-DF929625EA0E}">
        <p15:presenceInfo xmlns:p15="http://schemas.microsoft.com/office/powerpoint/2012/main" userId="Matt" providerId="None"/>
      </p:ext>
    </p:extLst>
  </p:cmAuthor>
  <p:cmAuthor id="2" name="Matthew George" initials="MG" lastIdx="1" clrIdx="1">
    <p:extLst>
      <p:ext uri="{19B8F6BF-5375-455C-9EA6-DF929625EA0E}">
        <p15:presenceInfo xmlns:p15="http://schemas.microsoft.com/office/powerpoint/2012/main" userId="8cad2c8f8e97a1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4A79FF"/>
    <a:srgbClr val="FF4500"/>
    <a:srgbClr val="F38856"/>
    <a:srgbClr val="FFFFFF"/>
    <a:srgbClr val="08A863"/>
    <a:srgbClr val="4876FF"/>
    <a:srgbClr val="064FBA"/>
    <a:srgbClr val="A9A9A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82"/>
  </p:normalViewPr>
  <p:slideViewPr>
    <p:cSldViewPr snapToGrid="0" snapToObjects="1" showGuides="1">
      <p:cViewPr varScale="1">
        <p:scale>
          <a:sx n="134" d="100"/>
          <a:sy n="134" d="100"/>
        </p:scale>
        <p:origin x="1611" y="65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756" y="5945854"/>
            <a:ext cx="41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Aquatic &amp; Fishery Sciences</a:t>
            </a:r>
            <a:endParaRPr lang="en-US" baseline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Washington</a:t>
            </a:r>
            <a:endParaRPr lang="en-US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915930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617010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550716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105017" y="139545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buNone/>
              <a:defRPr sz="20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Section (UNI SANS LIGHT, 20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2190" y="2187034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8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28 pt.)</a:t>
            </a:r>
          </a:p>
          <a:p>
            <a:pPr lvl="1"/>
            <a:r>
              <a:rPr lang="en-US" dirty="0"/>
              <a:t>Second level (Open Sans Bold, 24)</a:t>
            </a:r>
          </a:p>
          <a:p>
            <a:pPr lvl="2"/>
            <a:r>
              <a:rPr lang="en-US" dirty="0"/>
              <a:t>Third level (Open Sans Bold, 20)</a:t>
            </a:r>
          </a:p>
          <a:p>
            <a:pPr lvl="3"/>
            <a:r>
              <a:rPr lang="en-US" dirty="0"/>
              <a:t>Fourth level (Open Sans Bold, 18)</a:t>
            </a:r>
          </a:p>
          <a:p>
            <a:pPr lvl="4"/>
            <a:r>
              <a:rPr lang="en-US" dirty="0"/>
              <a:t>Fifth level (Open Sans Bold, 16)</a:t>
            </a:r>
          </a:p>
        </p:txBody>
      </p:sp>
      <p:pic>
        <p:nvPicPr>
          <p:cNvPr id="14" name="Picture 13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0" y="1888114"/>
            <a:ext cx="1358184" cy="6705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4641" y="821820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5000" b="1" i="0" baseline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(50 PT.)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37902" y="4106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Section (UNI SANS LIGHT, 20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freepngimg.com/png/3005-wall-clock-png-image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creepyhalloweenimages.com/free_halloween_photos/symbols/slides/skullicrossedbones_icon.htm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7" Type="http://schemas.openxmlformats.org/officeDocument/2006/relationships/image" Target="../media/image49.png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1757" y="1921707"/>
            <a:ext cx="7444052" cy="1899872"/>
          </a:xfrm>
        </p:spPr>
        <p:txBody>
          <a:bodyPr/>
          <a:lstStyle/>
          <a:p>
            <a:r>
              <a:rPr lang="en-US" sz="3200" b="0" dirty="0"/>
              <a:t>Investigating the etiology of 'triploid mortality' within Pacific oysters: the contribution of </a:t>
            </a:r>
            <a:r>
              <a:rPr lang="en-US" sz="3200" b="0" dirty="0">
                <a:solidFill>
                  <a:schemeClr val="accent2">
                    <a:lumMod val="75000"/>
                  </a:schemeClr>
                </a:solidFill>
              </a:rPr>
              <a:t>marine heatwaves</a:t>
            </a: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71757" y="4210967"/>
            <a:ext cx="6972300" cy="625084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Matthew George, Ph.D.</a:t>
            </a: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348369" y="233426"/>
            <a:ext cx="2661519" cy="1012189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1800" b="0" dirty="0"/>
              <a:t>NOAA Physiology Group Seminar</a:t>
            </a:r>
          </a:p>
          <a:p>
            <a:r>
              <a:rPr lang="en-US" sz="1800" b="0" dirty="0"/>
              <a:t>11/18/2021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9BB377E-99E3-4A2D-AA7F-8AFCE654F086}"/>
              </a:ext>
            </a:extLst>
          </p:cNvPr>
          <p:cNvCxnSpPr>
            <a:cxnSpLocks/>
          </p:cNvCxnSpPr>
          <p:nvPr/>
        </p:nvCxnSpPr>
        <p:spPr>
          <a:xfrm>
            <a:off x="3155747" y="2673988"/>
            <a:ext cx="1524794" cy="0"/>
          </a:xfrm>
          <a:prstGeom prst="straightConnector1">
            <a:avLst/>
          </a:prstGeom>
          <a:ln w="92075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FC06E629-511A-4E76-A66A-74714D4C3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Clearance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5DF025-D0B0-4CAC-AADD-D9FC0F056C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1F64777-A5B9-461C-B4B9-D1052C9910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9" t="10474" r="19016" b="23154"/>
          <a:stretch/>
        </p:blipFill>
        <p:spPr>
          <a:xfrm>
            <a:off x="3227135" y="2831740"/>
            <a:ext cx="2850187" cy="237430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05D2B89-BC81-4979-90FA-F5EA50F704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924" t="9350" r="19138" b="21719"/>
          <a:stretch/>
        </p:blipFill>
        <p:spPr>
          <a:xfrm>
            <a:off x="604641" y="2799893"/>
            <a:ext cx="2743916" cy="243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0B5654E-9A53-4E50-B5C9-12B846D2A0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556" t="12425" r="19507" b="22711"/>
          <a:stretch/>
        </p:blipFill>
        <p:spPr>
          <a:xfrm>
            <a:off x="5985057" y="2831740"/>
            <a:ext cx="2810682" cy="23983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AA07B6-9E51-4962-901D-6533DFB25B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357196" y="2224989"/>
            <a:ext cx="1311354" cy="131504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B93EB54-487B-4576-B080-DAAE946775EA}"/>
              </a:ext>
            </a:extLst>
          </p:cNvPr>
          <p:cNvSpPr txBox="1"/>
          <p:nvPr/>
        </p:nvSpPr>
        <p:spPr>
          <a:xfrm>
            <a:off x="1133837" y="5115617"/>
            <a:ext cx="17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10</a:t>
            </a:r>
            <a:r>
              <a:rPr lang="en-US" b="1" baseline="30000" dirty="0">
                <a:solidFill>
                  <a:srgbClr val="000000"/>
                </a:solidFill>
              </a:rPr>
              <a:t>6</a:t>
            </a:r>
            <a:r>
              <a:rPr lang="en-US" b="1" baseline="-2500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cells ml</a:t>
            </a:r>
            <a:r>
              <a:rPr lang="en-US" b="1" baseline="30000" dirty="0">
                <a:solidFill>
                  <a:srgbClr val="000000"/>
                </a:solidFill>
              </a:rPr>
              <a:t>-1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2674BEA-20A6-4C48-829B-7315DEF19E3A}"/>
              </a:ext>
            </a:extLst>
          </p:cNvPr>
          <p:cNvSpPr txBox="1"/>
          <p:nvPr/>
        </p:nvSpPr>
        <p:spPr>
          <a:xfrm>
            <a:off x="3816044" y="5115617"/>
            <a:ext cx="17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10</a:t>
            </a:r>
            <a:r>
              <a:rPr lang="en-US" b="1" baseline="30000" dirty="0">
                <a:solidFill>
                  <a:srgbClr val="000000"/>
                </a:solidFill>
              </a:rPr>
              <a:t>5</a:t>
            </a:r>
            <a:r>
              <a:rPr lang="en-US" b="1" baseline="-2500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cells ml</a:t>
            </a:r>
            <a:r>
              <a:rPr lang="en-US" b="1" baseline="30000" dirty="0">
                <a:solidFill>
                  <a:srgbClr val="000000"/>
                </a:solidFill>
              </a:rPr>
              <a:t>-1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2ED3991-A259-4E2E-9A6F-7BA19BE51B30}"/>
              </a:ext>
            </a:extLst>
          </p:cNvPr>
          <p:cNvSpPr txBox="1"/>
          <p:nvPr/>
        </p:nvSpPr>
        <p:spPr>
          <a:xfrm>
            <a:off x="6566331" y="5101320"/>
            <a:ext cx="17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10</a:t>
            </a:r>
            <a:r>
              <a:rPr lang="en-US" b="1" baseline="30000" dirty="0">
                <a:solidFill>
                  <a:srgbClr val="000000"/>
                </a:solidFill>
              </a:rPr>
              <a:t>2</a:t>
            </a:r>
            <a:r>
              <a:rPr lang="en-US" b="1" baseline="-25000" dirty="0">
                <a:solidFill>
                  <a:srgbClr val="000000"/>
                </a:solidFill>
              </a:rPr>
              <a:t> </a:t>
            </a:r>
            <a:r>
              <a:rPr lang="en-US" b="1" dirty="0">
                <a:solidFill>
                  <a:srgbClr val="000000"/>
                </a:solidFill>
              </a:rPr>
              <a:t>cells ml</a:t>
            </a:r>
            <a:r>
              <a:rPr lang="en-US" b="1" baseline="30000" dirty="0">
                <a:solidFill>
                  <a:srgbClr val="000000"/>
                </a:solidFill>
              </a:rPr>
              <a:t>-1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3AE1EE-AC0D-41CC-800B-2388E31856E3}"/>
              </a:ext>
            </a:extLst>
          </p:cNvPr>
          <p:cNvSpPr txBox="1"/>
          <p:nvPr/>
        </p:nvSpPr>
        <p:spPr>
          <a:xfrm>
            <a:off x="950956" y="5678954"/>
            <a:ext cx="6904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Clearance rate was defined as the amount of algae removed per unit time per oyster, corrected for oyster size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A73D13E1-1D15-4A0C-AFD0-B65A8EE15C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18293">
            <a:off x="2233848" y="4261947"/>
            <a:ext cx="344156" cy="34415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47DB3126-1629-471E-A119-C68F30797A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418293">
            <a:off x="4870348" y="4261947"/>
            <a:ext cx="344156" cy="34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60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6DA9B9-55E8-4F56-B0A2-E84D061BB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Reproductive Condition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F78952-9D2B-4D2B-864E-C4B2051285A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4BA7211-7927-4DCA-9B76-53DB70C10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11141" r="11924" b="6195"/>
          <a:stretch/>
        </p:blipFill>
        <p:spPr>
          <a:xfrm rot="5400000">
            <a:off x="769909" y="2577801"/>
            <a:ext cx="2330169" cy="287743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2C0938-9030-4644-9EEB-1E03FBCAE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914"/>
          <a:stretch/>
        </p:blipFill>
        <p:spPr>
          <a:xfrm>
            <a:off x="3593823" y="2798784"/>
            <a:ext cx="5161920" cy="2172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487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111">
            <a:extLst>
              <a:ext uri="{FF2B5EF4-FFF2-40B4-BE49-F238E27FC236}">
                <a16:creationId xmlns:a16="http://schemas.microsoft.com/office/drawing/2014/main" id="{BDFD48E1-C9E1-40EA-BBA8-36D88DA1E4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1" r="15508" b="7049"/>
          <a:stretch/>
        </p:blipFill>
        <p:spPr>
          <a:xfrm>
            <a:off x="1981201" y="2429687"/>
            <a:ext cx="4206056" cy="346971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B5F68F-0723-484C-9885-A68BEA2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41" y="326518"/>
            <a:ext cx="8183759" cy="991998"/>
          </a:xfrm>
        </p:spPr>
        <p:txBody>
          <a:bodyPr/>
          <a:lstStyle/>
          <a:p>
            <a:r>
              <a:rPr lang="en-US" sz="4400" dirty="0"/>
              <a:t>Mortality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DFEE6-636B-46A7-8381-F4A023398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CB0B6-C367-4266-9EB9-C812D4CA581B}"/>
              </a:ext>
            </a:extLst>
          </p:cNvPr>
          <p:cNvSpPr txBox="1"/>
          <p:nvPr/>
        </p:nvSpPr>
        <p:spPr>
          <a:xfrm>
            <a:off x="2930526" y="1863694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20°C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7A2DA3-AEDC-496B-A722-5BB55E128C14}"/>
              </a:ext>
            </a:extLst>
          </p:cNvPr>
          <p:cNvCxnSpPr>
            <a:cxnSpLocks/>
          </p:cNvCxnSpPr>
          <p:nvPr/>
        </p:nvCxnSpPr>
        <p:spPr>
          <a:xfrm>
            <a:off x="6326533" y="2730807"/>
            <a:ext cx="432272" cy="0"/>
          </a:xfrm>
          <a:prstGeom prst="line">
            <a:avLst/>
          </a:prstGeom>
          <a:ln w="63500">
            <a:solidFill>
              <a:srgbClr val="4D7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1F580D-DCC1-4119-9285-7DCDE9CCA39F}"/>
              </a:ext>
            </a:extLst>
          </p:cNvPr>
          <p:cNvCxnSpPr>
            <a:cxnSpLocks/>
          </p:cNvCxnSpPr>
          <p:nvPr/>
        </p:nvCxnSpPr>
        <p:spPr>
          <a:xfrm>
            <a:off x="6326533" y="2972055"/>
            <a:ext cx="432272" cy="0"/>
          </a:xfrm>
          <a:prstGeom prst="line">
            <a:avLst/>
          </a:prstGeom>
          <a:ln w="63500">
            <a:solidFill>
              <a:srgbClr val="3F6E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260F8F-9DD7-4DD0-B2DC-36994B93AB89}"/>
              </a:ext>
            </a:extLst>
          </p:cNvPr>
          <p:cNvCxnSpPr>
            <a:cxnSpLocks/>
          </p:cNvCxnSpPr>
          <p:nvPr/>
        </p:nvCxnSpPr>
        <p:spPr>
          <a:xfrm>
            <a:off x="6326533" y="3803722"/>
            <a:ext cx="442204" cy="0"/>
          </a:xfrm>
          <a:prstGeom prst="line">
            <a:avLst/>
          </a:prstGeom>
          <a:ln w="63500">
            <a:solidFill>
              <a:srgbClr val="F93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1FED97-AEC3-4DFC-858B-478F757E37B2}"/>
              </a:ext>
            </a:extLst>
          </p:cNvPr>
          <p:cNvCxnSpPr>
            <a:cxnSpLocks/>
          </p:cNvCxnSpPr>
          <p:nvPr/>
        </p:nvCxnSpPr>
        <p:spPr>
          <a:xfrm>
            <a:off x="6331132" y="4044970"/>
            <a:ext cx="437605" cy="0"/>
          </a:xfrm>
          <a:prstGeom prst="line">
            <a:avLst/>
          </a:prstGeom>
          <a:ln w="63500">
            <a:solidFill>
              <a:srgbClr val="EF40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C1D2D5-D697-4AF7-ABB4-CFEC7294CA38}"/>
              </a:ext>
            </a:extLst>
          </p:cNvPr>
          <p:cNvSpPr txBox="1"/>
          <p:nvPr/>
        </p:nvSpPr>
        <p:spPr>
          <a:xfrm>
            <a:off x="6513079" y="1952755"/>
            <a:ext cx="157588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45602-3D40-466F-9CA2-48DBD1A6D55A}"/>
              </a:ext>
            </a:extLst>
          </p:cNvPr>
          <p:cNvSpPr txBox="1"/>
          <p:nvPr/>
        </p:nvSpPr>
        <p:spPr>
          <a:xfrm>
            <a:off x="6899306" y="2601416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control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987DCD-18DE-43FF-B230-9FB7B16BC185}"/>
              </a:ext>
            </a:extLst>
          </p:cNvPr>
          <p:cNvSpPr txBox="1"/>
          <p:nvPr/>
        </p:nvSpPr>
        <p:spPr>
          <a:xfrm>
            <a:off x="6899306" y="2871636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C9DD72-171B-4973-9009-C8AB56753418}"/>
              </a:ext>
            </a:extLst>
          </p:cNvPr>
          <p:cNvSpPr txBox="1"/>
          <p:nvPr/>
        </p:nvSpPr>
        <p:spPr>
          <a:xfrm>
            <a:off x="6899306" y="3141856"/>
            <a:ext cx="1055097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928219-7001-47E8-BA7A-544682B1570E}"/>
              </a:ext>
            </a:extLst>
          </p:cNvPr>
          <p:cNvSpPr txBox="1"/>
          <p:nvPr/>
        </p:nvSpPr>
        <p:spPr>
          <a:xfrm>
            <a:off x="6899305" y="3667957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control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041FC-88E6-4C4F-BA3C-F6649FEDFCEC}"/>
              </a:ext>
            </a:extLst>
          </p:cNvPr>
          <p:cNvSpPr txBox="1"/>
          <p:nvPr/>
        </p:nvSpPr>
        <p:spPr>
          <a:xfrm>
            <a:off x="6899306" y="3914165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6E3358-AC1A-4AD8-9F2B-FE273F8B527E}"/>
              </a:ext>
            </a:extLst>
          </p:cNvPr>
          <p:cNvSpPr txBox="1"/>
          <p:nvPr/>
        </p:nvSpPr>
        <p:spPr>
          <a:xfrm>
            <a:off x="6899305" y="4177745"/>
            <a:ext cx="1093569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43399-405E-4721-9E04-F12E478DE592}"/>
              </a:ext>
            </a:extLst>
          </p:cNvPr>
          <p:cNvSpPr/>
          <p:nvPr/>
        </p:nvSpPr>
        <p:spPr>
          <a:xfrm rot="10800000">
            <a:off x="2519128" y="2109915"/>
            <a:ext cx="3315614" cy="277000"/>
          </a:xfrm>
          <a:prstGeom prst="rect">
            <a:avLst/>
          </a:prstGeom>
          <a:solidFill>
            <a:srgbClr val="064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AD585C0-AB04-4647-ABBB-7AC5B1A476F3}"/>
              </a:ext>
            </a:extLst>
          </p:cNvPr>
          <p:cNvSpPr txBox="1">
            <a:spLocks/>
          </p:cNvSpPr>
          <p:nvPr/>
        </p:nvSpPr>
        <p:spPr>
          <a:xfrm>
            <a:off x="5190302" y="5630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EB24E22-BE87-4F9F-8940-2A41C30DFCB2}"/>
              </a:ext>
            </a:extLst>
          </p:cNvPr>
          <p:cNvSpPr txBox="1"/>
          <p:nvPr/>
        </p:nvSpPr>
        <p:spPr>
          <a:xfrm rot="16200000">
            <a:off x="1072751" y="371391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Survival (%)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399FE6-0EE5-4E68-B01E-4DD9D2166F1D}"/>
              </a:ext>
            </a:extLst>
          </p:cNvPr>
          <p:cNvSpPr txBox="1"/>
          <p:nvPr/>
        </p:nvSpPr>
        <p:spPr>
          <a:xfrm>
            <a:off x="3037217" y="5923375"/>
            <a:ext cx="24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Timepoint (days heated)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9E4D27C-B748-4654-BED7-9EF2D4D1B127}"/>
              </a:ext>
            </a:extLst>
          </p:cNvPr>
          <p:cNvSpPr/>
          <p:nvPr/>
        </p:nvSpPr>
        <p:spPr>
          <a:xfrm>
            <a:off x="427165" y="1700338"/>
            <a:ext cx="1937656" cy="4713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8E7BDC-C34A-4F02-84D5-19ABFBA72606}"/>
              </a:ext>
            </a:extLst>
          </p:cNvPr>
          <p:cNvGrpSpPr/>
          <p:nvPr/>
        </p:nvGrpSpPr>
        <p:grpSpPr>
          <a:xfrm>
            <a:off x="6326533" y="3213303"/>
            <a:ext cx="432272" cy="196770"/>
            <a:chOff x="6326533" y="3047751"/>
            <a:chExt cx="432272" cy="19677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FDE43A-55C8-4600-B13A-EF304AF494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6533" y="3087247"/>
              <a:ext cx="432272" cy="7002"/>
            </a:xfrm>
            <a:prstGeom prst="line">
              <a:avLst/>
            </a:prstGeom>
            <a:ln w="63500">
              <a:solidFill>
                <a:srgbClr val="3B5ED3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4C5D212-2E41-4457-90A7-EE7E42E1C8BE}"/>
                </a:ext>
              </a:extLst>
            </p:cNvPr>
            <p:cNvSpPr/>
            <p:nvPr/>
          </p:nvSpPr>
          <p:spPr>
            <a:xfrm rot="16200000">
              <a:off x="6570105" y="3107045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7CE5D9-CF23-4582-9077-0D6959E8F9D0}"/>
              </a:ext>
            </a:extLst>
          </p:cNvPr>
          <p:cNvGrpSpPr/>
          <p:nvPr/>
        </p:nvGrpSpPr>
        <p:grpSpPr>
          <a:xfrm>
            <a:off x="6326533" y="4286220"/>
            <a:ext cx="432272" cy="196770"/>
            <a:chOff x="6326533" y="4133819"/>
            <a:chExt cx="432272" cy="1967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1D1FD6-7B1A-49F1-BA5D-21B0E05035BD}"/>
                </a:ext>
              </a:extLst>
            </p:cNvPr>
            <p:cNvCxnSpPr>
              <a:cxnSpLocks/>
            </p:cNvCxnSpPr>
            <p:nvPr/>
          </p:nvCxnSpPr>
          <p:spPr>
            <a:xfrm>
              <a:off x="6326533" y="4211927"/>
              <a:ext cx="432272" cy="0"/>
            </a:xfrm>
            <a:prstGeom prst="line">
              <a:avLst/>
            </a:prstGeom>
            <a:ln w="63500">
              <a:solidFill>
                <a:srgbClr val="C73C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0DC8F61-BB85-46E9-AD5F-9ED5E9CDA482}"/>
                </a:ext>
              </a:extLst>
            </p:cNvPr>
            <p:cNvSpPr/>
            <p:nvPr/>
          </p:nvSpPr>
          <p:spPr>
            <a:xfrm rot="16200000">
              <a:off x="6570105" y="4193113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F94999-9763-41AE-8493-54F21E2D3098}"/>
              </a:ext>
            </a:extLst>
          </p:cNvPr>
          <p:cNvSpPr/>
          <p:nvPr/>
        </p:nvSpPr>
        <p:spPr>
          <a:xfrm>
            <a:off x="6187258" y="3929567"/>
            <a:ext cx="1767146" cy="70355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E4E6206D-588D-489F-B9F9-FD3D131FEF51}"/>
              </a:ext>
            </a:extLst>
          </p:cNvPr>
          <p:cNvSpPr/>
          <p:nvPr/>
        </p:nvSpPr>
        <p:spPr>
          <a:xfrm>
            <a:off x="6321814" y="2819425"/>
            <a:ext cx="1767146" cy="70355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1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B00ADA-9830-4758-B770-256B4115A4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58" r="18034" b="6091"/>
          <a:stretch/>
        </p:blipFill>
        <p:spPr>
          <a:xfrm>
            <a:off x="1935922" y="2429686"/>
            <a:ext cx="4260042" cy="35054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B5F68F-0723-484C-9885-A68BEA2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41" y="326518"/>
            <a:ext cx="8183759" cy="991998"/>
          </a:xfrm>
        </p:spPr>
        <p:txBody>
          <a:bodyPr/>
          <a:lstStyle/>
          <a:p>
            <a:r>
              <a:rPr lang="en-US" sz="4400" dirty="0"/>
              <a:t>Mortality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DFEE6-636B-46A7-8381-F4A023398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CB0B6-C367-4266-9EB9-C812D4CA581B}"/>
              </a:ext>
            </a:extLst>
          </p:cNvPr>
          <p:cNvSpPr txBox="1"/>
          <p:nvPr/>
        </p:nvSpPr>
        <p:spPr>
          <a:xfrm>
            <a:off x="2930526" y="1863694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20°C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587FD-16C0-4F8B-84DB-9FB9BBCEEE74}"/>
              </a:ext>
            </a:extLst>
          </p:cNvPr>
          <p:cNvSpPr txBox="1"/>
          <p:nvPr/>
        </p:nvSpPr>
        <p:spPr>
          <a:xfrm>
            <a:off x="3648556" y="1776277"/>
            <a:ext cx="62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2°C d</a:t>
            </a:r>
            <a:r>
              <a:rPr lang="en-US" sz="8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ramp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7A2DA3-AEDC-496B-A722-5BB55E128C14}"/>
              </a:ext>
            </a:extLst>
          </p:cNvPr>
          <p:cNvCxnSpPr>
            <a:cxnSpLocks/>
          </p:cNvCxnSpPr>
          <p:nvPr/>
        </p:nvCxnSpPr>
        <p:spPr>
          <a:xfrm>
            <a:off x="6326533" y="2730807"/>
            <a:ext cx="432272" cy="0"/>
          </a:xfrm>
          <a:prstGeom prst="line">
            <a:avLst/>
          </a:prstGeom>
          <a:ln w="63500">
            <a:solidFill>
              <a:srgbClr val="4D7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1F580D-DCC1-4119-9285-7DCDE9CCA39F}"/>
              </a:ext>
            </a:extLst>
          </p:cNvPr>
          <p:cNvCxnSpPr>
            <a:cxnSpLocks/>
          </p:cNvCxnSpPr>
          <p:nvPr/>
        </p:nvCxnSpPr>
        <p:spPr>
          <a:xfrm>
            <a:off x="6326533" y="2972055"/>
            <a:ext cx="432272" cy="0"/>
          </a:xfrm>
          <a:prstGeom prst="line">
            <a:avLst/>
          </a:prstGeom>
          <a:ln w="63500">
            <a:solidFill>
              <a:srgbClr val="3F6E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260F8F-9DD7-4DD0-B2DC-36994B93AB89}"/>
              </a:ext>
            </a:extLst>
          </p:cNvPr>
          <p:cNvCxnSpPr>
            <a:cxnSpLocks/>
          </p:cNvCxnSpPr>
          <p:nvPr/>
        </p:nvCxnSpPr>
        <p:spPr>
          <a:xfrm>
            <a:off x="6326533" y="3803722"/>
            <a:ext cx="442204" cy="0"/>
          </a:xfrm>
          <a:prstGeom prst="line">
            <a:avLst/>
          </a:prstGeom>
          <a:ln w="63500">
            <a:solidFill>
              <a:srgbClr val="F93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1FED97-AEC3-4DFC-858B-478F757E37B2}"/>
              </a:ext>
            </a:extLst>
          </p:cNvPr>
          <p:cNvCxnSpPr>
            <a:cxnSpLocks/>
          </p:cNvCxnSpPr>
          <p:nvPr/>
        </p:nvCxnSpPr>
        <p:spPr>
          <a:xfrm>
            <a:off x="6331132" y="4044970"/>
            <a:ext cx="437605" cy="0"/>
          </a:xfrm>
          <a:prstGeom prst="line">
            <a:avLst/>
          </a:prstGeom>
          <a:ln w="63500">
            <a:solidFill>
              <a:srgbClr val="EF40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C1D2D5-D697-4AF7-ABB4-CFEC7294CA38}"/>
              </a:ext>
            </a:extLst>
          </p:cNvPr>
          <p:cNvSpPr txBox="1"/>
          <p:nvPr/>
        </p:nvSpPr>
        <p:spPr>
          <a:xfrm>
            <a:off x="6513079" y="1952755"/>
            <a:ext cx="157588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45602-3D40-466F-9CA2-48DBD1A6D55A}"/>
              </a:ext>
            </a:extLst>
          </p:cNvPr>
          <p:cNvSpPr txBox="1"/>
          <p:nvPr/>
        </p:nvSpPr>
        <p:spPr>
          <a:xfrm>
            <a:off x="6899306" y="2601416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control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987DCD-18DE-43FF-B230-9FB7B16BC185}"/>
              </a:ext>
            </a:extLst>
          </p:cNvPr>
          <p:cNvSpPr txBox="1"/>
          <p:nvPr/>
        </p:nvSpPr>
        <p:spPr>
          <a:xfrm>
            <a:off x="6899306" y="2871636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C9DD72-171B-4973-9009-C8AB56753418}"/>
              </a:ext>
            </a:extLst>
          </p:cNvPr>
          <p:cNvSpPr txBox="1"/>
          <p:nvPr/>
        </p:nvSpPr>
        <p:spPr>
          <a:xfrm>
            <a:off x="6899306" y="3141856"/>
            <a:ext cx="1055097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928219-7001-47E8-BA7A-544682B1570E}"/>
              </a:ext>
            </a:extLst>
          </p:cNvPr>
          <p:cNvSpPr txBox="1"/>
          <p:nvPr/>
        </p:nvSpPr>
        <p:spPr>
          <a:xfrm>
            <a:off x="6899305" y="3667957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control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041FC-88E6-4C4F-BA3C-F6649FEDFCEC}"/>
              </a:ext>
            </a:extLst>
          </p:cNvPr>
          <p:cNvSpPr txBox="1"/>
          <p:nvPr/>
        </p:nvSpPr>
        <p:spPr>
          <a:xfrm>
            <a:off x="6899306" y="3914165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6E3358-AC1A-4AD8-9F2B-FE273F8B527E}"/>
              </a:ext>
            </a:extLst>
          </p:cNvPr>
          <p:cNvSpPr txBox="1"/>
          <p:nvPr/>
        </p:nvSpPr>
        <p:spPr>
          <a:xfrm>
            <a:off x="6899305" y="4177745"/>
            <a:ext cx="1093569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95E969-5A3A-4C5E-89BD-6EEAA48E6CD9}"/>
              </a:ext>
            </a:extLst>
          </p:cNvPr>
          <p:cNvSpPr/>
          <p:nvPr/>
        </p:nvSpPr>
        <p:spPr>
          <a:xfrm rot="10800000">
            <a:off x="3673547" y="2109913"/>
            <a:ext cx="539934" cy="277000"/>
          </a:xfrm>
          <a:prstGeom prst="rect">
            <a:avLst/>
          </a:prstGeom>
          <a:gradFill flip="none" rotWithShape="1">
            <a:gsLst>
              <a:gs pos="0">
                <a:srgbClr val="064FBA"/>
              </a:gs>
              <a:gs pos="54000">
                <a:srgbClr val="F38856"/>
              </a:gs>
              <a:gs pos="100000">
                <a:srgbClr val="FF33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43399-405E-4721-9E04-F12E478DE592}"/>
              </a:ext>
            </a:extLst>
          </p:cNvPr>
          <p:cNvSpPr/>
          <p:nvPr/>
        </p:nvSpPr>
        <p:spPr>
          <a:xfrm rot="10800000">
            <a:off x="2519129" y="2109915"/>
            <a:ext cx="1154419" cy="277000"/>
          </a:xfrm>
          <a:prstGeom prst="rect">
            <a:avLst/>
          </a:prstGeom>
          <a:solidFill>
            <a:srgbClr val="064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07CB36-1103-4321-880F-1706E8463946}"/>
              </a:ext>
            </a:extLst>
          </p:cNvPr>
          <p:cNvSpPr/>
          <p:nvPr/>
        </p:nvSpPr>
        <p:spPr>
          <a:xfrm rot="10800000">
            <a:off x="4213481" y="2109911"/>
            <a:ext cx="1632858" cy="277004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AD585C0-AB04-4647-ABBB-7AC5B1A476F3}"/>
              </a:ext>
            </a:extLst>
          </p:cNvPr>
          <p:cNvSpPr txBox="1">
            <a:spLocks/>
          </p:cNvSpPr>
          <p:nvPr/>
        </p:nvSpPr>
        <p:spPr>
          <a:xfrm>
            <a:off x="5190302" y="5630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41DA87-D9C6-4DB4-BE8B-1B9BCBFEC8BD}"/>
              </a:ext>
            </a:extLst>
          </p:cNvPr>
          <p:cNvSpPr txBox="1"/>
          <p:nvPr/>
        </p:nvSpPr>
        <p:spPr>
          <a:xfrm>
            <a:off x="4753414" y="1867252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30°C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EB24E22-BE87-4F9F-8940-2A41C30DFCB2}"/>
              </a:ext>
            </a:extLst>
          </p:cNvPr>
          <p:cNvSpPr txBox="1"/>
          <p:nvPr/>
        </p:nvSpPr>
        <p:spPr>
          <a:xfrm rot="16200000">
            <a:off x="1072751" y="371391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Survival (%)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399FE6-0EE5-4E68-B01E-4DD9D2166F1D}"/>
              </a:ext>
            </a:extLst>
          </p:cNvPr>
          <p:cNvSpPr txBox="1"/>
          <p:nvPr/>
        </p:nvSpPr>
        <p:spPr>
          <a:xfrm>
            <a:off x="3037217" y="5923375"/>
            <a:ext cx="24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Timepoint (days heated)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9E4D27C-B748-4654-BED7-9EF2D4D1B127}"/>
              </a:ext>
            </a:extLst>
          </p:cNvPr>
          <p:cNvSpPr/>
          <p:nvPr/>
        </p:nvSpPr>
        <p:spPr>
          <a:xfrm>
            <a:off x="427165" y="1700338"/>
            <a:ext cx="1937656" cy="4713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8E7BDC-C34A-4F02-84D5-19ABFBA72606}"/>
              </a:ext>
            </a:extLst>
          </p:cNvPr>
          <p:cNvGrpSpPr/>
          <p:nvPr/>
        </p:nvGrpSpPr>
        <p:grpSpPr>
          <a:xfrm>
            <a:off x="6326533" y="3213303"/>
            <a:ext cx="432272" cy="196770"/>
            <a:chOff x="6326533" y="3047751"/>
            <a:chExt cx="432272" cy="19677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FDE43A-55C8-4600-B13A-EF304AF494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6533" y="3087247"/>
              <a:ext cx="432272" cy="7002"/>
            </a:xfrm>
            <a:prstGeom prst="line">
              <a:avLst/>
            </a:prstGeom>
            <a:ln w="63500">
              <a:solidFill>
                <a:srgbClr val="3B5ED3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4C5D212-2E41-4457-90A7-EE7E42E1C8BE}"/>
                </a:ext>
              </a:extLst>
            </p:cNvPr>
            <p:cNvSpPr/>
            <p:nvPr/>
          </p:nvSpPr>
          <p:spPr>
            <a:xfrm rot="16200000">
              <a:off x="6570105" y="3107045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7CE5D9-CF23-4582-9077-0D6959E8F9D0}"/>
              </a:ext>
            </a:extLst>
          </p:cNvPr>
          <p:cNvGrpSpPr/>
          <p:nvPr/>
        </p:nvGrpSpPr>
        <p:grpSpPr>
          <a:xfrm>
            <a:off x="6326533" y="4286220"/>
            <a:ext cx="432272" cy="196770"/>
            <a:chOff x="6326533" y="4133819"/>
            <a:chExt cx="432272" cy="1967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1D1FD6-7B1A-49F1-BA5D-21B0E05035BD}"/>
                </a:ext>
              </a:extLst>
            </p:cNvPr>
            <p:cNvCxnSpPr>
              <a:cxnSpLocks/>
            </p:cNvCxnSpPr>
            <p:nvPr/>
          </p:nvCxnSpPr>
          <p:spPr>
            <a:xfrm>
              <a:off x="6326533" y="4211927"/>
              <a:ext cx="432272" cy="0"/>
            </a:xfrm>
            <a:prstGeom prst="line">
              <a:avLst/>
            </a:prstGeom>
            <a:ln w="63500">
              <a:solidFill>
                <a:srgbClr val="C73C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0DC8F61-BB85-46E9-AD5F-9ED5E9CDA482}"/>
                </a:ext>
              </a:extLst>
            </p:cNvPr>
            <p:cNvSpPr/>
            <p:nvPr/>
          </p:nvSpPr>
          <p:spPr>
            <a:xfrm rot="16200000">
              <a:off x="6570105" y="4193113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20A6AD86-90AC-40EE-A77D-0D998DADF100}"/>
              </a:ext>
            </a:extLst>
          </p:cNvPr>
          <p:cNvSpPr/>
          <p:nvPr/>
        </p:nvSpPr>
        <p:spPr>
          <a:xfrm>
            <a:off x="6331132" y="4227504"/>
            <a:ext cx="1767146" cy="39526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614FA1-9A16-42C3-81FF-62E4B6BCA2E3}"/>
              </a:ext>
            </a:extLst>
          </p:cNvPr>
          <p:cNvSpPr/>
          <p:nvPr/>
        </p:nvSpPr>
        <p:spPr>
          <a:xfrm>
            <a:off x="6321814" y="3104273"/>
            <a:ext cx="1767146" cy="418711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08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B5F68F-0723-484C-9885-A68BEA2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41" y="326518"/>
            <a:ext cx="8183759" cy="991998"/>
          </a:xfrm>
        </p:spPr>
        <p:txBody>
          <a:bodyPr/>
          <a:lstStyle/>
          <a:p>
            <a:r>
              <a:rPr lang="en-US" sz="4400" dirty="0"/>
              <a:t>Mortality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DFEE6-636B-46A7-8381-F4A023398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25286B-9BBB-4FF7-BA9E-9924CC668D91}"/>
              </a:ext>
            </a:extLst>
          </p:cNvPr>
          <p:cNvSpPr txBox="1"/>
          <p:nvPr/>
        </p:nvSpPr>
        <p:spPr>
          <a:xfrm>
            <a:off x="3846684" y="1337815"/>
            <a:ext cx="84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h @ 44°C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8CB0B6-C367-4266-9EB9-C812D4CA581B}"/>
              </a:ext>
            </a:extLst>
          </p:cNvPr>
          <p:cNvSpPr txBox="1"/>
          <p:nvPr/>
        </p:nvSpPr>
        <p:spPr>
          <a:xfrm>
            <a:off x="2930526" y="1863694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20°C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A587FD-16C0-4F8B-84DB-9FB9BBCEEE74}"/>
              </a:ext>
            </a:extLst>
          </p:cNvPr>
          <p:cNvSpPr txBox="1"/>
          <p:nvPr/>
        </p:nvSpPr>
        <p:spPr>
          <a:xfrm>
            <a:off x="3648556" y="1776277"/>
            <a:ext cx="62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2°C d</a:t>
            </a:r>
            <a:r>
              <a:rPr lang="en-US" sz="8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ramp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2568CC-79C7-47C0-9C9F-76C4E4215803}"/>
              </a:ext>
            </a:extLst>
          </p:cNvPr>
          <p:cNvCxnSpPr>
            <a:cxnSpLocks/>
          </p:cNvCxnSpPr>
          <p:nvPr/>
        </p:nvCxnSpPr>
        <p:spPr>
          <a:xfrm>
            <a:off x="4244493" y="1700338"/>
            <a:ext cx="0" cy="347527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7A2DA3-AEDC-496B-A722-5BB55E128C14}"/>
              </a:ext>
            </a:extLst>
          </p:cNvPr>
          <p:cNvCxnSpPr>
            <a:cxnSpLocks/>
          </p:cNvCxnSpPr>
          <p:nvPr/>
        </p:nvCxnSpPr>
        <p:spPr>
          <a:xfrm>
            <a:off x="6326533" y="2730807"/>
            <a:ext cx="432272" cy="0"/>
          </a:xfrm>
          <a:prstGeom prst="line">
            <a:avLst/>
          </a:prstGeom>
          <a:ln w="63500">
            <a:solidFill>
              <a:srgbClr val="4D7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71F580D-DCC1-4119-9285-7DCDE9CCA39F}"/>
              </a:ext>
            </a:extLst>
          </p:cNvPr>
          <p:cNvCxnSpPr>
            <a:cxnSpLocks/>
          </p:cNvCxnSpPr>
          <p:nvPr/>
        </p:nvCxnSpPr>
        <p:spPr>
          <a:xfrm>
            <a:off x="6326533" y="2972055"/>
            <a:ext cx="432272" cy="0"/>
          </a:xfrm>
          <a:prstGeom prst="line">
            <a:avLst/>
          </a:prstGeom>
          <a:ln w="63500">
            <a:solidFill>
              <a:srgbClr val="3F6E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260F8F-9DD7-4DD0-B2DC-36994B93AB89}"/>
              </a:ext>
            </a:extLst>
          </p:cNvPr>
          <p:cNvCxnSpPr>
            <a:cxnSpLocks/>
          </p:cNvCxnSpPr>
          <p:nvPr/>
        </p:nvCxnSpPr>
        <p:spPr>
          <a:xfrm>
            <a:off x="6326533" y="3803722"/>
            <a:ext cx="442204" cy="0"/>
          </a:xfrm>
          <a:prstGeom prst="line">
            <a:avLst/>
          </a:prstGeom>
          <a:ln w="63500">
            <a:solidFill>
              <a:srgbClr val="F93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1FED97-AEC3-4DFC-858B-478F757E37B2}"/>
              </a:ext>
            </a:extLst>
          </p:cNvPr>
          <p:cNvCxnSpPr>
            <a:cxnSpLocks/>
          </p:cNvCxnSpPr>
          <p:nvPr/>
        </p:nvCxnSpPr>
        <p:spPr>
          <a:xfrm>
            <a:off x="6331132" y="4044970"/>
            <a:ext cx="437605" cy="0"/>
          </a:xfrm>
          <a:prstGeom prst="line">
            <a:avLst/>
          </a:prstGeom>
          <a:ln w="63500">
            <a:solidFill>
              <a:srgbClr val="EF40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C1D2D5-D697-4AF7-ABB4-CFEC7294CA38}"/>
              </a:ext>
            </a:extLst>
          </p:cNvPr>
          <p:cNvSpPr txBox="1"/>
          <p:nvPr/>
        </p:nvSpPr>
        <p:spPr>
          <a:xfrm>
            <a:off x="6513079" y="1952755"/>
            <a:ext cx="157588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45602-3D40-466F-9CA2-48DBD1A6D55A}"/>
              </a:ext>
            </a:extLst>
          </p:cNvPr>
          <p:cNvSpPr txBox="1"/>
          <p:nvPr/>
        </p:nvSpPr>
        <p:spPr>
          <a:xfrm>
            <a:off x="6899306" y="2601416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control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987DCD-18DE-43FF-B230-9FB7B16BC185}"/>
              </a:ext>
            </a:extLst>
          </p:cNvPr>
          <p:cNvSpPr txBox="1"/>
          <p:nvPr/>
        </p:nvSpPr>
        <p:spPr>
          <a:xfrm>
            <a:off x="6899306" y="2871636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7C9DD72-171B-4973-9009-C8AB56753418}"/>
              </a:ext>
            </a:extLst>
          </p:cNvPr>
          <p:cNvSpPr txBox="1"/>
          <p:nvPr/>
        </p:nvSpPr>
        <p:spPr>
          <a:xfrm>
            <a:off x="6899306" y="3141856"/>
            <a:ext cx="1055097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928219-7001-47E8-BA7A-544682B1570E}"/>
              </a:ext>
            </a:extLst>
          </p:cNvPr>
          <p:cNvSpPr txBox="1"/>
          <p:nvPr/>
        </p:nvSpPr>
        <p:spPr>
          <a:xfrm>
            <a:off x="6899305" y="3667957"/>
            <a:ext cx="888385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control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041FC-88E6-4C4F-BA3C-F6649FEDFCEC}"/>
              </a:ext>
            </a:extLst>
          </p:cNvPr>
          <p:cNvSpPr txBox="1"/>
          <p:nvPr/>
        </p:nvSpPr>
        <p:spPr>
          <a:xfrm>
            <a:off x="6899306" y="3914165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6E3358-AC1A-4AD8-9F2B-FE273F8B527E}"/>
              </a:ext>
            </a:extLst>
          </p:cNvPr>
          <p:cNvSpPr txBox="1"/>
          <p:nvPr/>
        </p:nvSpPr>
        <p:spPr>
          <a:xfrm>
            <a:off x="6899305" y="4177745"/>
            <a:ext cx="1093569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BB71FE-DF96-49E5-889D-A0CE0317CD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r="24956" b="6954"/>
          <a:stretch/>
        </p:blipFill>
        <p:spPr>
          <a:xfrm>
            <a:off x="1911550" y="2410883"/>
            <a:ext cx="4260042" cy="35124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695E969-5A3A-4C5E-89BD-6EEAA48E6CD9}"/>
              </a:ext>
            </a:extLst>
          </p:cNvPr>
          <p:cNvSpPr/>
          <p:nvPr/>
        </p:nvSpPr>
        <p:spPr>
          <a:xfrm rot="10800000">
            <a:off x="3673547" y="2109913"/>
            <a:ext cx="539934" cy="277000"/>
          </a:xfrm>
          <a:prstGeom prst="rect">
            <a:avLst/>
          </a:prstGeom>
          <a:gradFill flip="none" rotWithShape="1">
            <a:gsLst>
              <a:gs pos="0">
                <a:srgbClr val="064FBA"/>
              </a:gs>
              <a:gs pos="54000">
                <a:srgbClr val="F38856"/>
              </a:gs>
              <a:gs pos="100000">
                <a:srgbClr val="FF33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B43399-405E-4721-9E04-F12E478DE592}"/>
              </a:ext>
            </a:extLst>
          </p:cNvPr>
          <p:cNvSpPr/>
          <p:nvPr/>
        </p:nvSpPr>
        <p:spPr>
          <a:xfrm rot="10800000">
            <a:off x="2519129" y="2109915"/>
            <a:ext cx="1154419" cy="277000"/>
          </a:xfrm>
          <a:prstGeom prst="rect">
            <a:avLst/>
          </a:prstGeom>
          <a:solidFill>
            <a:srgbClr val="064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07CB36-1103-4321-880F-1706E8463946}"/>
              </a:ext>
            </a:extLst>
          </p:cNvPr>
          <p:cNvSpPr/>
          <p:nvPr/>
        </p:nvSpPr>
        <p:spPr>
          <a:xfrm rot="10800000">
            <a:off x="4213481" y="2109911"/>
            <a:ext cx="1632858" cy="277004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AD585C0-AB04-4647-ABBB-7AC5B1A476F3}"/>
              </a:ext>
            </a:extLst>
          </p:cNvPr>
          <p:cNvSpPr txBox="1">
            <a:spLocks/>
          </p:cNvSpPr>
          <p:nvPr/>
        </p:nvSpPr>
        <p:spPr>
          <a:xfrm>
            <a:off x="5190302" y="5630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263BB4-9108-4DAE-9649-E737D844E728}"/>
              </a:ext>
            </a:extLst>
          </p:cNvPr>
          <p:cNvSpPr/>
          <p:nvPr/>
        </p:nvSpPr>
        <p:spPr>
          <a:xfrm>
            <a:off x="4198069" y="2113313"/>
            <a:ext cx="97650" cy="273601"/>
          </a:xfrm>
          <a:prstGeom prst="rect">
            <a:avLst/>
          </a:prstGeom>
          <a:pattFill prst="wdDnDiag">
            <a:fgClr>
              <a:srgbClr val="FF3300"/>
            </a:fgClr>
            <a:bgClr>
              <a:srgbClr val="F3885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641DA87-D9C6-4DB4-BE8B-1B9BCBFEC8BD}"/>
              </a:ext>
            </a:extLst>
          </p:cNvPr>
          <p:cNvSpPr txBox="1"/>
          <p:nvPr/>
        </p:nvSpPr>
        <p:spPr>
          <a:xfrm>
            <a:off x="4753414" y="1867252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30°C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EB24E22-BE87-4F9F-8940-2A41C30DFCB2}"/>
              </a:ext>
            </a:extLst>
          </p:cNvPr>
          <p:cNvSpPr txBox="1"/>
          <p:nvPr/>
        </p:nvSpPr>
        <p:spPr>
          <a:xfrm rot="16200000">
            <a:off x="1072751" y="3713910"/>
            <a:ext cx="127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Survival (%)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6399FE6-0EE5-4E68-B01E-4DD9D2166F1D}"/>
              </a:ext>
            </a:extLst>
          </p:cNvPr>
          <p:cNvSpPr txBox="1"/>
          <p:nvPr/>
        </p:nvSpPr>
        <p:spPr>
          <a:xfrm>
            <a:off x="3037217" y="5923375"/>
            <a:ext cx="246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Timepoint (days heated)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9E4D27C-B748-4654-BED7-9EF2D4D1B127}"/>
              </a:ext>
            </a:extLst>
          </p:cNvPr>
          <p:cNvSpPr/>
          <p:nvPr/>
        </p:nvSpPr>
        <p:spPr>
          <a:xfrm>
            <a:off x="427165" y="1700338"/>
            <a:ext cx="1937656" cy="4713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18E7BDC-C34A-4F02-84D5-19ABFBA72606}"/>
              </a:ext>
            </a:extLst>
          </p:cNvPr>
          <p:cNvGrpSpPr/>
          <p:nvPr/>
        </p:nvGrpSpPr>
        <p:grpSpPr>
          <a:xfrm>
            <a:off x="6326533" y="3213303"/>
            <a:ext cx="432272" cy="196770"/>
            <a:chOff x="6326533" y="3047751"/>
            <a:chExt cx="432272" cy="196770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6FDE43A-55C8-4600-B13A-EF304AF494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26533" y="3087247"/>
              <a:ext cx="432272" cy="7002"/>
            </a:xfrm>
            <a:prstGeom prst="line">
              <a:avLst/>
            </a:prstGeom>
            <a:ln w="63500">
              <a:solidFill>
                <a:srgbClr val="3B5ED3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04C5D212-2E41-4457-90A7-EE7E42E1C8BE}"/>
                </a:ext>
              </a:extLst>
            </p:cNvPr>
            <p:cNvSpPr/>
            <p:nvPr/>
          </p:nvSpPr>
          <p:spPr>
            <a:xfrm rot="16200000">
              <a:off x="6570105" y="3107045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7CE5D9-CF23-4582-9077-0D6959E8F9D0}"/>
              </a:ext>
            </a:extLst>
          </p:cNvPr>
          <p:cNvGrpSpPr/>
          <p:nvPr/>
        </p:nvGrpSpPr>
        <p:grpSpPr>
          <a:xfrm>
            <a:off x="6326533" y="4286220"/>
            <a:ext cx="432272" cy="196770"/>
            <a:chOff x="6326533" y="4133819"/>
            <a:chExt cx="432272" cy="1967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1D1FD6-7B1A-49F1-BA5D-21B0E05035BD}"/>
                </a:ext>
              </a:extLst>
            </p:cNvPr>
            <p:cNvCxnSpPr>
              <a:cxnSpLocks/>
            </p:cNvCxnSpPr>
            <p:nvPr/>
          </p:nvCxnSpPr>
          <p:spPr>
            <a:xfrm>
              <a:off x="6326533" y="4211927"/>
              <a:ext cx="432272" cy="0"/>
            </a:xfrm>
            <a:prstGeom prst="line">
              <a:avLst/>
            </a:prstGeom>
            <a:ln w="63500">
              <a:solidFill>
                <a:srgbClr val="C73C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0DC8F61-BB85-46E9-AD5F-9ED5E9CDA482}"/>
                </a:ext>
              </a:extLst>
            </p:cNvPr>
            <p:cNvSpPr/>
            <p:nvPr/>
          </p:nvSpPr>
          <p:spPr>
            <a:xfrm rot="16200000">
              <a:off x="6570105" y="4193113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6127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E257E3-0A46-4675-8F51-1117C7EB2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302101"/>
            <a:ext cx="6114818" cy="35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Metabolic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9C424C-C502-401B-B5D2-FF794E0E6A34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183754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Metabolic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773E7FB-6384-4946-860B-56C1B796F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302101"/>
            <a:ext cx="6114818" cy="35786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2C4B7EF9-7960-4BCC-875C-4B9748F355E3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4003634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BF9392-82BF-45AF-AAB7-AD6B984D5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224989"/>
            <a:ext cx="6114818" cy="36518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Metabolic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ECE65-E87C-4B7C-A762-26F8371DE500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357944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299D79D-EC6F-4CA5-B994-FC3091C6F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224989"/>
            <a:ext cx="6114818" cy="36518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Metabolic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6FD71F-D276-4F7F-8FC9-F75EE89684A8}"/>
              </a:ext>
            </a:extLst>
          </p:cNvPr>
          <p:cNvSpPr txBox="1"/>
          <p:nvPr/>
        </p:nvSpPr>
        <p:spPr>
          <a:xfrm>
            <a:off x="5104651" y="2967164"/>
            <a:ext cx="136287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ploidy: p=0.003</a:t>
            </a:r>
          </a:p>
          <a:p>
            <a:pPr algn="r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time: p&lt;0.001</a:t>
            </a: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ploidy×time</a:t>
            </a: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p=0.03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F40BAE-CEBE-455E-85AC-21D51710EAD4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6715306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0BB320-DB8B-4F69-88F3-9E21953C9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298148"/>
            <a:ext cx="6114818" cy="357866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72C859-F889-4798-8585-48AB04B3CE54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53027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5601" y="756796"/>
            <a:ext cx="5338063" cy="991998"/>
          </a:xfrm>
        </p:spPr>
        <p:txBody>
          <a:bodyPr/>
          <a:lstStyle/>
          <a:p>
            <a:r>
              <a:rPr lang="en-US" sz="3200" dirty="0"/>
              <a:t>Pacific Oysters – tolerance is survival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55792F-40FD-4AB6-80F9-3597D0F91B51}"/>
              </a:ext>
            </a:extLst>
          </p:cNvPr>
          <p:cNvSpPr txBox="1">
            <a:spLocks/>
          </p:cNvSpPr>
          <p:nvPr/>
        </p:nvSpPr>
        <p:spPr>
          <a:xfrm>
            <a:off x="7150069" y="1497963"/>
            <a:ext cx="1441227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Pacific Oyster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0EEAD8D-4F56-4629-A7EF-2DFC2C34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5" y="2046436"/>
            <a:ext cx="4150427" cy="276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Taylor Shellfish Farm">
            <a:extLst>
              <a:ext uri="{FF2B5EF4-FFF2-40B4-BE49-F238E27FC236}">
                <a16:creationId xmlns:a16="http://schemas.microsoft.com/office/drawing/2014/main" id="{D3DBF361-C5CF-4BBA-AC04-5F8D979D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15" y="3370760"/>
            <a:ext cx="4303776" cy="33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eed Oyster Production: Aquaculture Innovation Center at the Rutgers New  Jersey Agricultural Experiment Station">
            <a:extLst>
              <a:ext uri="{FF2B5EF4-FFF2-40B4-BE49-F238E27FC236}">
                <a16:creationId xmlns:a16="http://schemas.microsoft.com/office/drawing/2014/main" id="{3A542EE0-5890-4942-8178-F02DE96FA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2"/>
          <a:stretch/>
        </p:blipFill>
        <p:spPr bwMode="auto">
          <a:xfrm>
            <a:off x="986469" y="4909312"/>
            <a:ext cx="3387712" cy="154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acific oyster - Stock Image - C006/9559 - Science Photo Library">
            <a:extLst>
              <a:ext uri="{FF2B5EF4-FFF2-40B4-BE49-F238E27FC236}">
                <a16:creationId xmlns:a16="http://schemas.microsoft.com/office/drawing/2014/main" id="{AC88BDAA-E57F-4D0E-ABEB-9F86E969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t="19624" r="20827" b="24101"/>
          <a:stretch/>
        </p:blipFill>
        <p:spPr bwMode="auto">
          <a:xfrm rot="16200000">
            <a:off x="4927770" y="954460"/>
            <a:ext cx="2602755" cy="159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3C8C76-D06E-429E-9791-2FFE434DF403}"/>
              </a:ext>
            </a:extLst>
          </p:cNvPr>
          <p:cNvSpPr txBox="1">
            <a:spLocks/>
          </p:cNvSpPr>
          <p:nvPr/>
        </p:nvSpPr>
        <p:spPr>
          <a:xfrm>
            <a:off x="5037902" y="4106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05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8F3A024-9B7F-4AA2-AE03-ABD53BCA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295" y="2224989"/>
            <a:ext cx="6114818" cy="36518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Heat + Desiccation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2C06D3-3FEC-415D-B8EF-2F4416C5DAFF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3287550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2026A5-BFA5-4284-930E-0559E8BDC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4" r="16075" b="5667"/>
          <a:stretch/>
        </p:blipFill>
        <p:spPr>
          <a:xfrm>
            <a:off x="1728651" y="2902132"/>
            <a:ext cx="4767943" cy="2693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F3A024-9B7F-4AA2-AE03-ABD53BCA7F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829"/>
          <a:stretch/>
        </p:blipFill>
        <p:spPr>
          <a:xfrm>
            <a:off x="1559295" y="2224990"/>
            <a:ext cx="6114818" cy="6270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Clearance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81815F-4862-41DA-AD26-289DC9593C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598"/>
          <a:stretch/>
        </p:blipFill>
        <p:spPr>
          <a:xfrm>
            <a:off x="6548845" y="2224989"/>
            <a:ext cx="1125267" cy="36518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9C73B1-1505-431D-9A57-DEF54A41633B}"/>
              </a:ext>
            </a:extLst>
          </p:cNvPr>
          <p:cNvSpPr txBox="1"/>
          <p:nvPr/>
        </p:nvSpPr>
        <p:spPr>
          <a:xfrm>
            <a:off x="3239589" y="5692144"/>
            <a:ext cx="2106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Timepoint (days heated)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E86470-BA76-4E23-AB61-3C1996AF0619}"/>
              </a:ext>
            </a:extLst>
          </p:cNvPr>
          <p:cNvSpPr txBox="1"/>
          <p:nvPr/>
        </p:nvSpPr>
        <p:spPr>
          <a:xfrm rot="16200000">
            <a:off x="595678" y="3789289"/>
            <a:ext cx="1619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Clearance Rate (cells ml</a:t>
            </a:r>
            <a:r>
              <a:rPr lang="en-US" sz="1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sz="1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4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</a:t>
            </a:r>
            <a:r>
              <a:rPr lang="en-US" sz="14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9BA912-20E3-4645-975B-A0E21B4763E5}"/>
              </a:ext>
            </a:extLst>
          </p:cNvPr>
          <p:cNvSpPr txBox="1"/>
          <p:nvPr/>
        </p:nvSpPr>
        <p:spPr>
          <a:xfrm>
            <a:off x="2090168" y="2952626"/>
            <a:ext cx="1438215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ploidy: p&lt;0.001</a:t>
            </a:r>
          </a:p>
          <a:p>
            <a:pPr algn="r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time: p&lt;0.001</a:t>
            </a: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ploidy×time</a:t>
            </a: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p&lt;0.001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4F2132-BE71-41D8-ABE6-2EB441CD45AA}"/>
              </a:ext>
            </a:extLst>
          </p:cNvPr>
          <p:cNvSpPr txBox="1"/>
          <p:nvPr/>
        </p:nvSpPr>
        <p:spPr>
          <a:xfrm>
            <a:off x="2340864" y="5462663"/>
            <a:ext cx="567784" cy="24622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245007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DEB93DC9-FB63-4676-B3C4-9D2639E7D15F}"/>
              </a:ext>
            </a:extLst>
          </p:cNvPr>
          <p:cNvSpPr/>
          <p:nvPr/>
        </p:nvSpPr>
        <p:spPr>
          <a:xfrm>
            <a:off x="6623822" y="2693118"/>
            <a:ext cx="705207" cy="1774822"/>
          </a:xfrm>
          <a:prstGeom prst="rect">
            <a:avLst/>
          </a:prstGeom>
          <a:solidFill>
            <a:srgbClr val="08A8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CCC17B1C-7C95-4BEC-B5FA-5224E04B6435}"/>
              </a:ext>
            </a:extLst>
          </p:cNvPr>
          <p:cNvSpPr/>
          <p:nvPr/>
        </p:nvSpPr>
        <p:spPr>
          <a:xfrm>
            <a:off x="5909937" y="2687406"/>
            <a:ext cx="712534" cy="177482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D6BA877B-296B-4A21-89CF-D17382793F4A}"/>
              </a:ext>
            </a:extLst>
          </p:cNvPr>
          <p:cNvSpPr/>
          <p:nvPr/>
        </p:nvSpPr>
        <p:spPr>
          <a:xfrm>
            <a:off x="5244215" y="2692270"/>
            <a:ext cx="663095" cy="1774822"/>
          </a:xfrm>
          <a:prstGeom prst="rect">
            <a:avLst/>
          </a:prstGeom>
          <a:solidFill>
            <a:srgbClr val="F3885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0CB9B997-1169-49D9-B833-DFC3B0847C8B}"/>
              </a:ext>
            </a:extLst>
          </p:cNvPr>
          <p:cNvSpPr/>
          <p:nvPr/>
        </p:nvSpPr>
        <p:spPr>
          <a:xfrm>
            <a:off x="3374473" y="2700850"/>
            <a:ext cx="686054" cy="1774822"/>
          </a:xfrm>
          <a:prstGeom prst="rect">
            <a:avLst/>
          </a:prstGeom>
          <a:solidFill>
            <a:srgbClr val="08A863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4FD3BDF-0F19-464F-A5A5-0448DA090178}"/>
              </a:ext>
            </a:extLst>
          </p:cNvPr>
          <p:cNvSpPr/>
          <p:nvPr/>
        </p:nvSpPr>
        <p:spPr>
          <a:xfrm>
            <a:off x="2660587" y="2695138"/>
            <a:ext cx="712534" cy="1774822"/>
          </a:xfrm>
          <a:prstGeom prst="rect">
            <a:avLst/>
          </a:prstGeom>
          <a:solidFill>
            <a:srgbClr val="FF0000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4431B597-B869-43C8-A4AB-64F4D1D57C58}"/>
              </a:ext>
            </a:extLst>
          </p:cNvPr>
          <p:cNvSpPr/>
          <p:nvPr/>
        </p:nvSpPr>
        <p:spPr>
          <a:xfrm>
            <a:off x="1875494" y="2700002"/>
            <a:ext cx="782467" cy="1774822"/>
          </a:xfrm>
          <a:prstGeom prst="rect">
            <a:avLst/>
          </a:prstGeom>
          <a:solidFill>
            <a:srgbClr val="F38856">
              <a:alpha val="1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E83F915-F870-416D-A17E-4A6EC5AC8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3" t="4223" r="4811" b="6165"/>
          <a:stretch/>
        </p:blipFill>
        <p:spPr>
          <a:xfrm>
            <a:off x="1518921" y="2299735"/>
            <a:ext cx="2899954" cy="2682051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BAEE8B10-4571-4B63-BF80-B52094C28095}"/>
              </a:ext>
            </a:extLst>
          </p:cNvPr>
          <p:cNvCxnSpPr>
            <a:cxnSpLocks/>
            <a:endCxn id="104" idx="0"/>
          </p:cNvCxnSpPr>
          <p:nvPr/>
        </p:nvCxnSpPr>
        <p:spPr>
          <a:xfrm>
            <a:off x="6966022" y="3338898"/>
            <a:ext cx="344865" cy="542895"/>
          </a:xfrm>
          <a:prstGeom prst="line">
            <a:avLst/>
          </a:prstGeom>
          <a:ln w="31750">
            <a:solidFill>
              <a:srgbClr val="4A7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2767AA8F-73A9-4ACB-A854-941789EE3896}"/>
              </a:ext>
            </a:extLst>
          </p:cNvPr>
          <p:cNvCxnSpPr>
            <a:cxnSpLocks/>
          </p:cNvCxnSpPr>
          <p:nvPr/>
        </p:nvCxnSpPr>
        <p:spPr>
          <a:xfrm flipV="1">
            <a:off x="6554876" y="3380279"/>
            <a:ext cx="381373" cy="564844"/>
          </a:xfrm>
          <a:prstGeom prst="line">
            <a:avLst/>
          </a:prstGeom>
          <a:ln w="31750">
            <a:solidFill>
              <a:srgbClr val="FF45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B5BBCB4F-B376-4E13-AE21-1381AC84FD16}"/>
              </a:ext>
            </a:extLst>
          </p:cNvPr>
          <p:cNvCxnSpPr>
            <a:cxnSpLocks/>
            <a:endCxn id="103" idx="3"/>
          </p:cNvCxnSpPr>
          <p:nvPr/>
        </p:nvCxnSpPr>
        <p:spPr>
          <a:xfrm flipV="1">
            <a:off x="6560037" y="3369112"/>
            <a:ext cx="344865" cy="161042"/>
          </a:xfrm>
          <a:prstGeom prst="line">
            <a:avLst/>
          </a:prstGeom>
          <a:ln w="31750">
            <a:solidFill>
              <a:srgbClr val="4A7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F3E91CC-921D-46D3-8737-3FA834BF7C2A}"/>
              </a:ext>
            </a:extLst>
          </p:cNvPr>
          <p:cNvCxnSpPr>
            <a:cxnSpLocks/>
          </p:cNvCxnSpPr>
          <p:nvPr/>
        </p:nvCxnSpPr>
        <p:spPr>
          <a:xfrm flipV="1">
            <a:off x="5989966" y="3539678"/>
            <a:ext cx="539531" cy="180894"/>
          </a:xfrm>
          <a:prstGeom prst="line">
            <a:avLst/>
          </a:prstGeom>
          <a:ln w="31750">
            <a:solidFill>
              <a:srgbClr val="4A7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43DEF892-1D8A-41C3-A822-D4D02232C735}"/>
              </a:ext>
            </a:extLst>
          </p:cNvPr>
          <p:cNvCxnSpPr>
            <a:cxnSpLocks/>
          </p:cNvCxnSpPr>
          <p:nvPr/>
        </p:nvCxnSpPr>
        <p:spPr>
          <a:xfrm>
            <a:off x="5973828" y="3760009"/>
            <a:ext cx="547052" cy="159994"/>
          </a:xfrm>
          <a:prstGeom prst="line">
            <a:avLst/>
          </a:prstGeom>
          <a:ln w="31750">
            <a:solidFill>
              <a:srgbClr val="FF45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EBC5AF62-CAE0-485D-9B2B-FBDEDA8281AD}"/>
              </a:ext>
            </a:extLst>
          </p:cNvPr>
          <p:cNvCxnSpPr>
            <a:cxnSpLocks/>
          </p:cNvCxnSpPr>
          <p:nvPr/>
        </p:nvCxnSpPr>
        <p:spPr>
          <a:xfrm flipV="1">
            <a:off x="5212539" y="3756653"/>
            <a:ext cx="736087" cy="432927"/>
          </a:xfrm>
          <a:prstGeom prst="line">
            <a:avLst/>
          </a:prstGeom>
          <a:ln w="31750">
            <a:solidFill>
              <a:srgbClr val="FF45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E3F4C3A9-138A-4EBC-AF7D-2EB9850D09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7D077F-469E-475D-B70A-10E5CE5985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735464-0791-4A2A-B867-5500DF7F808B}"/>
              </a:ext>
            </a:extLst>
          </p:cNvPr>
          <p:cNvSpPr txBox="1"/>
          <p:nvPr/>
        </p:nvSpPr>
        <p:spPr>
          <a:xfrm>
            <a:off x="2268752" y="2265494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Metabolism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1470DB-2461-4A8F-A7FD-BB4251A1685A}"/>
              </a:ext>
            </a:extLst>
          </p:cNvPr>
          <p:cNvCxnSpPr>
            <a:cxnSpLocks/>
          </p:cNvCxnSpPr>
          <p:nvPr/>
        </p:nvCxnSpPr>
        <p:spPr>
          <a:xfrm>
            <a:off x="1850340" y="4810048"/>
            <a:ext cx="782467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A59B0E9-5781-4314-ABCB-04CF6FE35443}"/>
              </a:ext>
            </a:extLst>
          </p:cNvPr>
          <p:cNvCxnSpPr>
            <a:cxnSpLocks/>
          </p:cNvCxnSpPr>
          <p:nvPr/>
        </p:nvCxnSpPr>
        <p:spPr>
          <a:xfrm>
            <a:off x="2730880" y="4810048"/>
            <a:ext cx="47244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82652FF-8795-45A1-866F-09516A510E6F}"/>
              </a:ext>
            </a:extLst>
          </p:cNvPr>
          <p:cNvCxnSpPr>
            <a:cxnSpLocks/>
          </p:cNvCxnSpPr>
          <p:nvPr/>
        </p:nvCxnSpPr>
        <p:spPr>
          <a:xfrm>
            <a:off x="3351897" y="4810048"/>
            <a:ext cx="607825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0DFFA365-C78F-4EEF-8A6D-D54AA0F7B10B}"/>
              </a:ext>
            </a:extLst>
          </p:cNvPr>
          <p:cNvSpPr txBox="1"/>
          <p:nvPr/>
        </p:nvSpPr>
        <p:spPr>
          <a:xfrm>
            <a:off x="1834839" y="5154372"/>
            <a:ext cx="78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stressor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74402B-1297-4783-83AC-C89B4FC9041B}"/>
              </a:ext>
            </a:extLst>
          </p:cNvPr>
          <p:cNvSpPr txBox="1"/>
          <p:nvPr/>
        </p:nvSpPr>
        <p:spPr>
          <a:xfrm>
            <a:off x="2409989" y="5639637"/>
            <a:ext cx="10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stressor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9EE43CA-3EBC-44A6-893C-8767FCBFAF0D}"/>
              </a:ext>
            </a:extLst>
          </p:cNvPr>
          <p:cNvSpPr txBox="1"/>
          <p:nvPr/>
        </p:nvSpPr>
        <p:spPr>
          <a:xfrm>
            <a:off x="3228248" y="5013970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67FE6FC-6D3A-4CF2-9788-4F9D9DBF2D82}"/>
              </a:ext>
            </a:extLst>
          </p:cNvPr>
          <p:cNvCxnSpPr>
            <a:cxnSpLocks/>
          </p:cNvCxnSpPr>
          <p:nvPr/>
        </p:nvCxnSpPr>
        <p:spPr>
          <a:xfrm flipV="1">
            <a:off x="2227517" y="4904492"/>
            <a:ext cx="0" cy="249880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73D46A9-4D29-4839-A652-27CC9F5DC11D}"/>
              </a:ext>
            </a:extLst>
          </p:cNvPr>
          <p:cNvCxnSpPr>
            <a:cxnSpLocks/>
          </p:cNvCxnSpPr>
          <p:nvPr/>
        </p:nvCxnSpPr>
        <p:spPr>
          <a:xfrm flipV="1">
            <a:off x="2938071" y="4930093"/>
            <a:ext cx="0" cy="655019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880317FA-88E2-4272-B036-BE49244945D8}"/>
              </a:ext>
            </a:extLst>
          </p:cNvPr>
          <p:cNvSpPr/>
          <p:nvPr/>
        </p:nvSpPr>
        <p:spPr>
          <a:xfrm>
            <a:off x="1624875" y="2693118"/>
            <a:ext cx="2659742" cy="1773974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4D8DE50-8586-428B-AFB6-7C63C66B0304}"/>
              </a:ext>
            </a:extLst>
          </p:cNvPr>
          <p:cNvCxnSpPr>
            <a:cxnSpLocks/>
          </p:cNvCxnSpPr>
          <p:nvPr/>
        </p:nvCxnSpPr>
        <p:spPr>
          <a:xfrm flipV="1">
            <a:off x="1493173" y="3952409"/>
            <a:ext cx="0" cy="655019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78C37859-CF58-4EC7-91B2-B548EA3F1119}"/>
              </a:ext>
            </a:extLst>
          </p:cNvPr>
          <p:cNvCxnSpPr>
            <a:cxnSpLocks/>
          </p:cNvCxnSpPr>
          <p:nvPr/>
        </p:nvCxnSpPr>
        <p:spPr>
          <a:xfrm flipV="1">
            <a:off x="1478158" y="4596976"/>
            <a:ext cx="707918" cy="5272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D1FB0923-0E79-4D00-9AD2-92A3AE07C90B}"/>
              </a:ext>
            </a:extLst>
          </p:cNvPr>
          <p:cNvSpPr txBox="1"/>
          <p:nvPr/>
        </p:nvSpPr>
        <p:spPr>
          <a:xfrm>
            <a:off x="5439569" y="2266182"/>
            <a:ext cx="1640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Feeding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9D34501-3E3B-4B72-85A4-BB8EFDEA8D74}"/>
              </a:ext>
            </a:extLst>
          </p:cNvPr>
          <p:cNvCxnSpPr>
            <a:cxnSpLocks/>
          </p:cNvCxnSpPr>
          <p:nvPr/>
        </p:nvCxnSpPr>
        <p:spPr>
          <a:xfrm>
            <a:off x="5142972" y="4810896"/>
            <a:ext cx="782467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806F047-A1A3-4772-8175-24CCC65C87EC}"/>
              </a:ext>
            </a:extLst>
          </p:cNvPr>
          <p:cNvCxnSpPr>
            <a:cxnSpLocks/>
          </p:cNvCxnSpPr>
          <p:nvPr/>
        </p:nvCxnSpPr>
        <p:spPr>
          <a:xfrm>
            <a:off x="6023512" y="4810896"/>
            <a:ext cx="472440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D2DE881-515C-43C6-B046-DF30F2AF6055}"/>
              </a:ext>
            </a:extLst>
          </p:cNvPr>
          <p:cNvCxnSpPr>
            <a:cxnSpLocks/>
          </p:cNvCxnSpPr>
          <p:nvPr/>
        </p:nvCxnSpPr>
        <p:spPr>
          <a:xfrm>
            <a:off x="6644529" y="4810896"/>
            <a:ext cx="607825" cy="0"/>
          </a:xfrm>
          <a:prstGeom prst="lin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3CE47C41-9CBE-4010-B6EA-B53DADC0F6BE}"/>
              </a:ext>
            </a:extLst>
          </p:cNvPr>
          <p:cNvSpPr txBox="1"/>
          <p:nvPr/>
        </p:nvSpPr>
        <p:spPr>
          <a:xfrm>
            <a:off x="5127471" y="5155220"/>
            <a:ext cx="782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stressor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90969C7-BD98-4CD2-AF0F-050570E3015B}"/>
              </a:ext>
            </a:extLst>
          </p:cNvPr>
          <p:cNvSpPr txBox="1"/>
          <p:nvPr/>
        </p:nvSpPr>
        <p:spPr>
          <a:xfrm>
            <a:off x="5702621" y="5640485"/>
            <a:ext cx="10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secondary stressor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8C8BA4E-4A65-4E36-AA61-DD02548B1AD5}"/>
              </a:ext>
            </a:extLst>
          </p:cNvPr>
          <p:cNvSpPr txBox="1"/>
          <p:nvPr/>
        </p:nvSpPr>
        <p:spPr>
          <a:xfrm>
            <a:off x="6520880" y="5014818"/>
            <a:ext cx="8322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Recovery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C05680F-8E06-4AF4-8F49-D619EBF747A6}"/>
              </a:ext>
            </a:extLst>
          </p:cNvPr>
          <p:cNvCxnSpPr>
            <a:cxnSpLocks/>
          </p:cNvCxnSpPr>
          <p:nvPr/>
        </p:nvCxnSpPr>
        <p:spPr>
          <a:xfrm flipV="1">
            <a:off x="5520149" y="4905340"/>
            <a:ext cx="0" cy="249880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856E752E-762A-428F-BB67-9B3F9232C145}"/>
              </a:ext>
            </a:extLst>
          </p:cNvPr>
          <p:cNvCxnSpPr>
            <a:cxnSpLocks/>
          </p:cNvCxnSpPr>
          <p:nvPr/>
        </p:nvCxnSpPr>
        <p:spPr>
          <a:xfrm flipV="1">
            <a:off x="6230703" y="4930941"/>
            <a:ext cx="0" cy="655019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Rectangle 80">
            <a:extLst>
              <a:ext uri="{FF2B5EF4-FFF2-40B4-BE49-F238E27FC236}">
                <a16:creationId xmlns:a16="http://schemas.microsoft.com/office/drawing/2014/main" id="{F596B6A4-CF8E-49C6-9E33-D40E326F9D3F}"/>
              </a:ext>
            </a:extLst>
          </p:cNvPr>
          <p:cNvSpPr/>
          <p:nvPr/>
        </p:nvSpPr>
        <p:spPr>
          <a:xfrm>
            <a:off x="4917507" y="2693966"/>
            <a:ext cx="2659742" cy="1773974"/>
          </a:xfrm>
          <a:prstGeom prst="rect">
            <a:avLst/>
          </a:prstGeom>
          <a:noFill/>
          <a:ln w="190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173061C-FDB7-463B-ADA6-8A609FF2B83B}"/>
              </a:ext>
            </a:extLst>
          </p:cNvPr>
          <p:cNvCxnSpPr>
            <a:cxnSpLocks/>
          </p:cNvCxnSpPr>
          <p:nvPr/>
        </p:nvCxnSpPr>
        <p:spPr>
          <a:xfrm flipV="1">
            <a:off x="4785805" y="3953257"/>
            <a:ext cx="0" cy="655019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8C5E77DB-16AB-4EC4-9E8E-6FD01A159C70}"/>
              </a:ext>
            </a:extLst>
          </p:cNvPr>
          <p:cNvCxnSpPr>
            <a:cxnSpLocks/>
          </p:cNvCxnSpPr>
          <p:nvPr/>
        </p:nvCxnSpPr>
        <p:spPr>
          <a:xfrm flipV="1">
            <a:off x="4770790" y="4597824"/>
            <a:ext cx="707918" cy="5272"/>
          </a:xfrm>
          <a:prstGeom prst="straightConnector1">
            <a:avLst/>
          </a:prstGeom>
          <a:ln w="31750">
            <a:solidFill>
              <a:srgbClr val="0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D0A75339-2D4E-4F2B-9CD5-012529A2A99C}"/>
              </a:ext>
            </a:extLst>
          </p:cNvPr>
          <p:cNvCxnSpPr>
            <a:cxnSpLocks/>
          </p:cNvCxnSpPr>
          <p:nvPr/>
        </p:nvCxnSpPr>
        <p:spPr>
          <a:xfrm flipV="1">
            <a:off x="5189352" y="3738838"/>
            <a:ext cx="734073" cy="427142"/>
          </a:xfrm>
          <a:prstGeom prst="line">
            <a:avLst/>
          </a:prstGeom>
          <a:ln w="31750">
            <a:solidFill>
              <a:srgbClr val="4A79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Oval 83">
            <a:extLst>
              <a:ext uri="{FF2B5EF4-FFF2-40B4-BE49-F238E27FC236}">
                <a16:creationId xmlns:a16="http://schemas.microsoft.com/office/drawing/2014/main" id="{3F4838E1-9171-4AE2-87B6-F93BC7BC2C4C}"/>
              </a:ext>
            </a:extLst>
          </p:cNvPr>
          <p:cNvSpPr/>
          <p:nvPr/>
        </p:nvSpPr>
        <p:spPr>
          <a:xfrm>
            <a:off x="5134488" y="4125944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CBF8A0B-F3E7-42C6-8FFE-10F8460E04CC}"/>
              </a:ext>
            </a:extLst>
          </p:cNvPr>
          <p:cNvSpPr/>
          <p:nvPr/>
        </p:nvSpPr>
        <p:spPr>
          <a:xfrm>
            <a:off x="5909937" y="3695265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5DDA43C-2068-4845-A8BB-5476107C143A}"/>
              </a:ext>
            </a:extLst>
          </p:cNvPr>
          <p:cNvSpPr/>
          <p:nvPr/>
        </p:nvSpPr>
        <p:spPr>
          <a:xfrm>
            <a:off x="6495952" y="3484814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72A480C-D9E2-437C-9495-DFFC3B3316C2}"/>
              </a:ext>
            </a:extLst>
          </p:cNvPr>
          <p:cNvSpPr/>
          <p:nvPr/>
        </p:nvSpPr>
        <p:spPr>
          <a:xfrm>
            <a:off x="6495952" y="3875217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A6129D30-A727-42AF-A8ED-329905E05447}"/>
              </a:ext>
            </a:extLst>
          </p:cNvPr>
          <p:cNvCxnSpPr>
            <a:cxnSpLocks/>
          </p:cNvCxnSpPr>
          <p:nvPr/>
        </p:nvCxnSpPr>
        <p:spPr>
          <a:xfrm flipH="1" flipV="1">
            <a:off x="6957307" y="3385181"/>
            <a:ext cx="324726" cy="506105"/>
          </a:xfrm>
          <a:prstGeom prst="line">
            <a:avLst/>
          </a:prstGeom>
          <a:ln w="31750">
            <a:solidFill>
              <a:srgbClr val="FF45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A3AFCA08-6CEB-4306-ABE2-612ACC7D399B}"/>
              </a:ext>
            </a:extLst>
          </p:cNvPr>
          <p:cNvSpPr/>
          <p:nvPr/>
        </p:nvSpPr>
        <p:spPr>
          <a:xfrm>
            <a:off x="6888833" y="3275453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E3C4C7C7-55F4-4BAF-900B-AA2147357B88}"/>
              </a:ext>
            </a:extLst>
          </p:cNvPr>
          <p:cNvSpPr/>
          <p:nvPr/>
        </p:nvSpPr>
        <p:spPr>
          <a:xfrm>
            <a:off x="7256023" y="3881793"/>
            <a:ext cx="109728" cy="109728"/>
          </a:xfrm>
          <a:prstGeom prst="ellipse">
            <a:avLst/>
          </a:prstGeom>
          <a:solidFill>
            <a:schemeClr val="bg2"/>
          </a:solidFill>
          <a:ln w="3175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F8094F0A-D488-41DF-B71C-3FD3C859B2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795" t="10802" r="18623" b="10360"/>
          <a:stretch/>
        </p:blipFill>
        <p:spPr>
          <a:xfrm>
            <a:off x="3290162" y="3920003"/>
            <a:ext cx="178526" cy="224898"/>
          </a:xfrm>
          <a:prstGeom prst="rect">
            <a:avLst/>
          </a:prstGeom>
          <a:effectLst/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90246D05-CCBB-4F8D-B57C-3DC7AE028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8795" t="10802" r="18623" b="10360"/>
          <a:stretch/>
        </p:blipFill>
        <p:spPr>
          <a:xfrm>
            <a:off x="6476485" y="4046195"/>
            <a:ext cx="178526" cy="224898"/>
          </a:xfrm>
          <a:prstGeom prst="rect">
            <a:avLst/>
          </a:prstGeom>
          <a:effectLst/>
        </p:spPr>
      </p:pic>
      <p:sp>
        <p:nvSpPr>
          <p:cNvPr id="130" name="Rectangle 129">
            <a:extLst>
              <a:ext uri="{FF2B5EF4-FFF2-40B4-BE49-F238E27FC236}">
                <a16:creationId xmlns:a16="http://schemas.microsoft.com/office/drawing/2014/main" id="{C282CB5D-0F8A-4D89-AEBC-590CE97B8341}"/>
              </a:ext>
            </a:extLst>
          </p:cNvPr>
          <p:cNvSpPr>
            <a:spLocks noChangeAspect="1"/>
          </p:cNvSpPr>
          <p:nvPr/>
        </p:nvSpPr>
        <p:spPr>
          <a:xfrm>
            <a:off x="7906629" y="2791396"/>
            <a:ext cx="228600" cy="228600"/>
          </a:xfrm>
          <a:prstGeom prst="rect">
            <a:avLst/>
          </a:prstGeom>
          <a:solidFill>
            <a:srgbClr val="4A79FF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F174095E-AAF1-45D8-A5A4-A416A62D8539}"/>
              </a:ext>
            </a:extLst>
          </p:cNvPr>
          <p:cNvSpPr>
            <a:spLocks noChangeAspect="1"/>
          </p:cNvSpPr>
          <p:nvPr/>
        </p:nvSpPr>
        <p:spPr>
          <a:xfrm>
            <a:off x="7906629" y="3140512"/>
            <a:ext cx="228600" cy="228600"/>
          </a:xfrm>
          <a:prstGeom prst="rect">
            <a:avLst/>
          </a:prstGeom>
          <a:solidFill>
            <a:srgbClr val="FF4500"/>
          </a:solidFill>
          <a:ln w="12700"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C4A551D-0ACB-4503-8B5F-CCEB37CA4CAD}"/>
              </a:ext>
            </a:extLst>
          </p:cNvPr>
          <p:cNvSpPr txBox="1"/>
          <p:nvPr/>
        </p:nvSpPr>
        <p:spPr>
          <a:xfrm>
            <a:off x="8146165" y="272103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22B915AD-5C86-44BE-93FB-903AFCB8D9BF}"/>
              </a:ext>
            </a:extLst>
          </p:cNvPr>
          <p:cNvSpPr txBox="1"/>
          <p:nvPr/>
        </p:nvSpPr>
        <p:spPr>
          <a:xfrm>
            <a:off x="8138380" y="3074424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F7628F7A-F881-433F-933B-8BA8FBC59CDD}"/>
              </a:ext>
            </a:extLst>
          </p:cNvPr>
          <p:cNvSpPr txBox="1"/>
          <p:nvPr/>
        </p:nvSpPr>
        <p:spPr>
          <a:xfrm>
            <a:off x="1399576" y="4612370"/>
            <a:ext cx="4507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0AF9B992-2B6A-42E9-8EC1-B2362246DDBF}"/>
              </a:ext>
            </a:extLst>
          </p:cNvPr>
          <p:cNvSpPr txBox="1"/>
          <p:nvPr/>
        </p:nvSpPr>
        <p:spPr>
          <a:xfrm rot="16200000">
            <a:off x="955019" y="4206662"/>
            <a:ext cx="7409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55200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08B71B-1850-4FE4-8416-5D9E54419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477E9-BDFC-4E53-9720-460CEF0F83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Conclusions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B3D0DD7-4193-45BC-B327-C1D43DCAA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2190" y="2187034"/>
            <a:ext cx="8196210" cy="4015497"/>
          </a:xfrm>
        </p:spPr>
        <p:txBody>
          <a:bodyPr/>
          <a:lstStyle/>
          <a:p>
            <a:pPr marL="514350" indent="-514350">
              <a:buAutoNum type="arabicParenBoth"/>
            </a:pPr>
            <a:r>
              <a:rPr lang="en-US" sz="28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stress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alone</a:t>
            </a:r>
            <a:r>
              <a:rPr lang="en-US" sz="28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didn’t result in mortality.</a:t>
            </a:r>
          </a:p>
          <a:p>
            <a:pPr marL="514350" indent="-514350">
              <a:buAutoNum type="arabicParenBoth"/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ultiple stressors 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(heat + desiccation)   resulted in triploid mortality, although not at levels observed in the field.</a:t>
            </a:r>
          </a:p>
          <a:p>
            <a:pPr marL="514350" indent="-514350">
              <a:buAutoNum type="arabicParenBoth"/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Triploids underwent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metabolic depression 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after multiple stress exposure</a:t>
            </a:r>
          </a:p>
          <a:p>
            <a:pPr marL="514350" indent="-514350">
              <a:buAutoNum type="arabicParenBoth"/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Triploids exhibit depressed feeding rates immediately after stress exposure.  </a:t>
            </a:r>
          </a:p>
          <a:p>
            <a:pPr marL="514350" indent="-514350">
              <a:buAutoNum type="arabicParenBoth"/>
            </a:pPr>
            <a:endParaRPr lang="en-US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93661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B4068F-C53D-44BD-817C-40201C5602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 expression 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Tag-seq to identify differential gene expression.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4350" indent="-514350">
              <a:buAutoNum type="arabicParenBoth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Citrate synthase activity 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quantitative enzyme marker for the presence of intact mitochondria, aerobic capacity.</a:t>
            </a:r>
          </a:p>
          <a:p>
            <a:pPr marL="514350" indent="-514350">
              <a:buAutoNum type="arabicParenBoth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ATPase Enzyme activity </a:t>
            </a: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ability to pump ions could account for up to 40% of metabolic rate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776FD4-D9B0-457F-AD83-BCF36BBB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81D5F-D8DD-4391-9826-9288137A8B3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4117891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7745" y="693621"/>
            <a:ext cx="8183759" cy="991998"/>
          </a:xfrm>
        </p:spPr>
        <p:txBody>
          <a:bodyPr/>
          <a:lstStyle/>
          <a:p>
            <a:r>
              <a:rPr lang="en-US" sz="3600" dirty="0"/>
              <a:t>Partners </a:t>
            </a:r>
            <a:br>
              <a:rPr lang="en-US" sz="3600" dirty="0"/>
            </a:br>
            <a:r>
              <a:rPr lang="en-US" sz="3600" dirty="0"/>
              <a:t>&amp; Funding Sources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9" y="2360745"/>
            <a:ext cx="1367404" cy="1363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815" y="2228537"/>
            <a:ext cx="1799846" cy="1467419"/>
          </a:xfrm>
          <a:prstGeom prst="rect">
            <a:avLst/>
          </a:prstGeom>
        </p:spPr>
      </p:pic>
      <p:pic>
        <p:nvPicPr>
          <p:cNvPr id="11" name="Picture 4" descr="logo">
            <a:extLst>
              <a:ext uri="{FF2B5EF4-FFF2-40B4-BE49-F238E27FC236}">
                <a16:creationId xmlns:a16="http://schemas.microsoft.com/office/drawing/2014/main" id="{FB5F8981-BF06-47B1-90DA-00A2E2BE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809" y="4204044"/>
            <a:ext cx="2547084" cy="14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amestown Seafood Logo">
            <a:extLst>
              <a:ext uri="{FF2B5EF4-FFF2-40B4-BE49-F238E27FC236}">
                <a16:creationId xmlns:a16="http://schemas.microsoft.com/office/drawing/2014/main" id="{C1FF843F-0893-4590-9480-9D1DC5722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2939"/>
            <a:ext cx="1421066" cy="142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Hybreed">
            <a:extLst>
              <a:ext uri="{FF2B5EF4-FFF2-40B4-BE49-F238E27FC236}">
                <a16:creationId xmlns:a16="http://schemas.microsoft.com/office/drawing/2014/main" id="{CCF658B1-CCE4-4247-8106-08D6C4233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739" y="4464744"/>
            <a:ext cx="2305758" cy="78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E6B114-532D-4117-B29E-445C5D5D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41" y="4055595"/>
            <a:ext cx="1541651" cy="15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41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C3EAF1-03CB-432B-ACC7-5D5B05521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6047D-478E-4A18-BAC7-4482462E014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F0873-290D-49D1-B9BB-7A9B0A82D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91978" y="2895408"/>
            <a:ext cx="4053603" cy="30402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FF342B-48C9-4A24-9B08-96F8DD323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2919" y="1747012"/>
            <a:ext cx="2819073" cy="375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9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48B8D2-92D2-4215-8AC6-43682EF5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Reproductive </a:t>
            </a:r>
            <a:br>
              <a:rPr lang="en-US" sz="3600" dirty="0"/>
            </a:br>
            <a:r>
              <a:rPr lang="en-US" sz="3600" dirty="0"/>
              <a:t>control in Pacific oysters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13DC4-F5B1-4248-90D8-21F42E1B7C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565" y="2734729"/>
            <a:ext cx="3146407" cy="2258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26DCC-77D2-4D8B-9910-3A0E7E2DB288}"/>
              </a:ext>
            </a:extLst>
          </p:cNvPr>
          <p:cNvSpPr txBox="1"/>
          <p:nvPr/>
        </p:nvSpPr>
        <p:spPr>
          <a:xfrm>
            <a:off x="3915230" y="2224989"/>
            <a:ext cx="4753864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methods used to induce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(tetraploid cross, heat-shock, pressure, etc.) starting in the late 1970’s.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 oysters have an extra chromosome set (3n).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significantly reduces energetic investment in gonad production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 oysters have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superior growth rates.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Harvesting triploids in the summer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avoids the </a:t>
            </a:r>
            <a:r>
              <a:rPr lang="en-US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unpleasant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taste of ‘spawny’ oysters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FA903D4-82EA-42F5-8AF6-8E06F1037FA7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9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F8C16-4610-4ED1-BED2-734FF52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Diploid vs. </a:t>
            </a:r>
            <a:br>
              <a:rPr lang="en-US" sz="3600" dirty="0"/>
            </a:br>
            <a:r>
              <a:rPr lang="en-US" sz="3600" dirty="0"/>
              <a:t>Triploid mortality in the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DD107-2549-4ACF-9471-4C6E88CFC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" r="51645"/>
          <a:stretch/>
        </p:blipFill>
        <p:spPr>
          <a:xfrm>
            <a:off x="5178534" y="2704268"/>
            <a:ext cx="2906340" cy="28623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2A0D37-7778-4520-8790-99DA3FB2A231}"/>
              </a:ext>
            </a:extLst>
          </p:cNvPr>
          <p:cNvCxnSpPr>
            <a:cxnSpLocks/>
          </p:cNvCxnSpPr>
          <p:nvPr/>
        </p:nvCxnSpPr>
        <p:spPr>
          <a:xfrm flipH="1">
            <a:off x="7546849" y="2743200"/>
            <a:ext cx="538025" cy="53644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FE7639-C6F3-485C-8092-8CE11E908335}"/>
              </a:ext>
            </a:extLst>
          </p:cNvPr>
          <p:cNvSpPr txBox="1"/>
          <p:nvPr/>
        </p:nvSpPr>
        <p:spPr>
          <a:xfrm>
            <a:off x="7839501" y="2334936"/>
            <a:ext cx="88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Triploid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BB9C13-60A7-41DF-A4D5-DB1FDB19A3CE}"/>
              </a:ext>
            </a:extLst>
          </p:cNvPr>
          <p:cNvCxnSpPr>
            <a:cxnSpLocks/>
          </p:cNvCxnSpPr>
          <p:nvPr/>
        </p:nvCxnSpPr>
        <p:spPr>
          <a:xfrm flipH="1" flipV="1">
            <a:off x="6984496" y="5434243"/>
            <a:ext cx="299190" cy="47855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A775F9-3DF5-4567-A2CE-A39A1A8CA06A}"/>
              </a:ext>
            </a:extLst>
          </p:cNvPr>
          <p:cNvSpPr txBox="1"/>
          <p:nvPr/>
        </p:nvSpPr>
        <p:spPr>
          <a:xfrm>
            <a:off x="7312423" y="572813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Diploid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514AC1F-C7EC-4480-A962-5A4E1B625C40}"/>
              </a:ext>
            </a:extLst>
          </p:cNvPr>
          <p:cNvSpPr txBox="1">
            <a:spLocks/>
          </p:cNvSpPr>
          <p:nvPr/>
        </p:nvSpPr>
        <p:spPr>
          <a:xfrm>
            <a:off x="-10406" y="6264788"/>
            <a:ext cx="5136896" cy="3651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65000"/>
                  </a:schemeClr>
                </a:solidFill>
              </a:rPr>
              <a:t>Wadsworth 2018; http://hdl.handle.net/10415/6074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65000"/>
                  </a:schemeClr>
                </a:solidFill>
              </a:rPr>
              <a:t>Matt et al. 2020; </a:t>
            </a:r>
            <a:r>
              <a:rPr lang="en-US" sz="1400" dirty="0" err="1">
                <a:solidFill>
                  <a:schemeClr val="accent3">
                    <a:lumMod val="65000"/>
                  </a:schemeClr>
                </a:solidFill>
              </a:rPr>
              <a:t>doi</a:t>
            </a:r>
            <a:r>
              <a:rPr lang="en-US" sz="1400" dirty="0">
                <a:solidFill>
                  <a:schemeClr val="accent3">
                    <a:lumMod val="65000"/>
                  </a:schemeClr>
                </a:solidFill>
              </a:rPr>
              <a:t>: 10.1016/j.aquaculture.2020.735375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2D7617-3CEB-47C1-AF78-65C1BD2A9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5" b="51380"/>
          <a:stretch/>
        </p:blipFill>
        <p:spPr>
          <a:xfrm>
            <a:off x="1178560" y="2547295"/>
            <a:ext cx="3130068" cy="2098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78DEC-C6D3-4CE8-8DDA-60559CA19638}"/>
              </a:ext>
            </a:extLst>
          </p:cNvPr>
          <p:cNvSpPr txBox="1"/>
          <p:nvPr/>
        </p:nvSpPr>
        <p:spPr>
          <a:xfrm rot="16200000">
            <a:off x="3844081" y="3996928"/>
            <a:ext cx="2259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of mortality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291868-6E96-49E7-90AD-E919D1F66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t="70926" r="-2460" b="-685"/>
          <a:stretch/>
        </p:blipFill>
        <p:spPr>
          <a:xfrm>
            <a:off x="1062250" y="4673910"/>
            <a:ext cx="3324731" cy="12842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B46873-B4A7-4295-901B-D87AC4912124}"/>
              </a:ext>
            </a:extLst>
          </p:cNvPr>
          <p:cNvSpPr txBox="1"/>
          <p:nvPr/>
        </p:nvSpPr>
        <p:spPr>
          <a:xfrm rot="16200000">
            <a:off x="-164372" y="3975337"/>
            <a:ext cx="2259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Cumulative mortality (%)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E9A662-14C0-4672-9CDD-025F2B3871B9}"/>
              </a:ext>
            </a:extLst>
          </p:cNvPr>
          <p:cNvSpPr txBox="1"/>
          <p:nvPr/>
        </p:nvSpPr>
        <p:spPr>
          <a:xfrm>
            <a:off x="2013112" y="2079093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Gulf of Mexico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F2C95-80D1-4756-8B59-6886C3C20E93}"/>
              </a:ext>
            </a:extLst>
          </p:cNvPr>
          <p:cNvSpPr txBox="1"/>
          <p:nvPr/>
        </p:nvSpPr>
        <p:spPr>
          <a:xfrm>
            <a:off x="5888136" y="2079093"/>
            <a:ext cx="17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Chesapeake Bay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72F504-3217-47EE-8F3E-D9E86460BA77}"/>
              </a:ext>
            </a:extLst>
          </p:cNvPr>
          <p:cNvCxnSpPr>
            <a:cxnSpLocks/>
          </p:cNvCxnSpPr>
          <p:nvPr/>
        </p:nvCxnSpPr>
        <p:spPr>
          <a:xfrm flipH="1" flipV="1">
            <a:off x="3956463" y="5540575"/>
            <a:ext cx="299190" cy="37222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FC2FF0-9434-4C5A-84B4-C0C24797C276}"/>
              </a:ext>
            </a:extLst>
          </p:cNvPr>
          <p:cNvSpPr txBox="1"/>
          <p:nvPr/>
        </p:nvSpPr>
        <p:spPr>
          <a:xfrm>
            <a:off x="4255653" y="5663415"/>
            <a:ext cx="252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Field mortality extending through the summer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87B94BB-6A78-4966-9CDC-19E6ADF71176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7136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F0A25C-8C06-4ACC-8C0E-A2B48F4C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Marine Heatwaves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30933C-6167-4D5D-B6B1-D257A1F56F68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0ABC0-ED9A-40A1-92C1-0A9766A99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1" y="2274030"/>
            <a:ext cx="4726579" cy="280319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9498A-F88B-42BA-800F-9B9E8A494D7B}"/>
              </a:ext>
            </a:extLst>
          </p:cNvPr>
          <p:cNvGrpSpPr/>
          <p:nvPr/>
        </p:nvGrpSpPr>
        <p:grpSpPr>
          <a:xfrm>
            <a:off x="6212751" y="2051959"/>
            <a:ext cx="1467120" cy="1374350"/>
            <a:chOff x="6212751" y="1964871"/>
            <a:chExt cx="1467120" cy="137435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330364-98A3-480E-80A9-2E4F20FB0134}"/>
                </a:ext>
              </a:extLst>
            </p:cNvPr>
            <p:cNvSpPr/>
            <p:nvPr/>
          </p:nvSpPr>
          <p:spPr>
            <a:xfrm>
              <a:off x="6212751" y="1964871"/>
              <a:ext cx="1467120" cy="137435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71F79F-13E5-4E87-95D9-F76593974735}"/>
                </a:ext>
              </a:extLst>
            </p:cNvPr>
            <p:cNvSpPr txBox="1"/>
            <p:nvPr/>
          </p:nvSpPr>
          <p:spPr>
            <a:xfrm>
              <a:off x="6441153" y="2004926"/>
              <a:ext cx="9996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>
                  <a:solidFill>
                    <a:srgbClr val="000000"/>
                  </a:solidFill>
                </a:rPr>
                <a:t>Air temp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40-45°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D045B3-F1B5-4B1A-8803-0C5DC0AA9F92}"/>
                </a:ext>
              </a:extLst>
            </p:cNvPr>
            <p:cNvSpPr txBox="1"/>
            <p:nvPr/>
          </p:nvSpPr>
          <p:spPr>
            <a:xfrm>
              <a:off x="6303680" y="2679697"/>
              <a:ext cx="1274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>
                  <a:solidFill>
                    <a:srgbClr val="000000"/>
                  </a:solidFill>
                </a:rPr>
                <a:t>water temp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20-35°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558E071-2579-4AE5-BE31-44A523D1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92" y="3671190"/>
            <a:ext cx="3374679" cy="247506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3B4609-6EF5-4D81-9912-0EF7A89A8431}"/>
              </a:ext>
            </a:extLst>
          </p:cNvPr>
          <p:cNvCxnSpPr>
            <a:cxnSpLocks/>
          </p:cNvCxnSpPr>
          <p:nvPr/>
        </p:nvCxnSpPr>
        <p:spPr>
          <a:xfrm flipH="1">
            <a:off x="5815212" y="3429000"/>
            <a:ext cx="585588" cy="137435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02A53-751F-4A13-93FC-D8C85439CAD3}"/>
              </a:ext>
            </a:extLst>
          </p:cNvPr>
          <p:cNvSpPr txBox="1"/>
          <p:nvPr/>
        </p:nvSpPr>
        <p:spPr>
          <a:xfrm>
            <a:off x="6320009" y="17199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2021</a:t>
            </a:r>
          </a:p>
        </p:txBody>
      </p:sp>
    </p:spTree>
    <p:extLst>
      <p:ext uri="{BB962C8B-B14F-4D97-AF65-F5344CB8AC3E}">
        <p14:creationId xmlns:p14="http://schemas.microsoft.com/office/powerpoint/2010/main" val="423978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0587C4-A737-4138-9063-7FA414A5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Point Whitney </a:t>
            </a:r>
            <a:br>
              <a:rPr lang="en-US" sz="3600" dirty="0"/>
            </a:br>
            <a:r>
              <a:rPr lang="en-US" sz="3600" dirty="0"/>
              <a:t>Shellfish Hatchery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3859A-CA73-4C87-AC46-53F626B5AB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0" y="2052321"/>
            <a:ext cx="3439688" cy="2116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7D2AF-DEBA-4985-A408-3E72FE5840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28" y="4308815"/>
            <a:ext cx="2765512" cy="16855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3B636C-F133-4607-A315-5116C1FEFDD2}"/>
              </a:ext>
            </a:extLst>
          </p:cNvPr>
          <p:cNvGrpSpPr/>
          <p:nvPr/>
        </p:nvGrpSpPr>
        <p:grpSpPr>
          <a:xfrm>
            <a:off x="383717" y="2257940"/>
            <a:ext cx="4610939" cy="3820901"/>
            <a:chOff x="1" y="1"/>
            <a:chExt cx="3886200" cy="28481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A75210-793E-41B1-96D5-14AF6C943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82" r="1066"/>
            <a:stretch/>
          </p:blipFill>
          <p:spPr>
            <a:xfrm>
              <a:off x="1" y="1"/>
              <a:ext cx="3886200" cy="2848146"/>
            </a:xfrm>
            <a:prstGeom prst="rect">
              <a:avLst/>
            </a:prstGeom>
          </p:spPr>
        </p:pic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DDB2B0D3-6ADE-4B95-A145-5D2164F179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0414" y="1785258"/>
              <a:ext cx="160565" cy="16056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6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95F527F-B9E5-434D-94F4-7A1C7848D386}"/>
              </a:ext>
            </a:extLst>
          </p:cNvPr>
          <p:cNvSpPr txBox="1"/>
          <p:nvPr/>
        </p:nvSpPr>
        <p:spPr>
          <a:xfrm>
            <a:off x="4587534" y="65779"/>
            <a:ext cx="105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Partners:</a:t>
            </a:r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33938EF9-4595-42E9-B83B-C0F36CD1D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10" y="89482"/>
            <a:ext cx="1762683" cy="98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mestown Seafood Logo">
            <a:extLst>
              <a:ext uri="{FF2B5EF4-FFF2-40B4-BE49-F238E27FC236}">
                <a16:creationId xmlns:a16="http://schemas.microsoft.com/office/drawing/2014/main" id="{E709F39F-D7B3-4A52-B5AD-A65F6F3C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61" y="142861"/>
            <a:ext cx="993380" cy="9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cific Hybreed">
            <a:extLst>
              <a:ext uri="{FF2B5EF4-FFF2-40B4-BE49-F238E27FC236}">
                <a16:creationId xmlns:a16="http://schemas.microsoft.com/office/drawing/2014/main" id="{9D2E2A82-09D0-4220-92B5-EB6FFB45D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72" y="999920"/>
            <a:ext cx="2006727" cy="68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9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B4C578-739F-49DC-AA91-74962301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Experimental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013D7E-4645-4A2F-9A39-7B03E60A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76" y="2086985"/>
            <a:ext cx="7140448" cy="428427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26D6656-A7AF-4520-97D2-7A4F3370612A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3D35A-9E9F-493B-BA2A-CE570321FDC1}"/>
              </a:ext>
            </a:extLst>
          </p:cNvPr>
          <p:cNvSpPr txBox="1"/>
          <p:nvPr/>
        </p:nvSpPr>
        <p:spPr>
          <a:xfrm>
            <a:off x="5285946" y="3700878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(30°C)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CFE837-24EA-4693-B9B2-97491E17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465" b="56000" l="39061" r="88667">
                        <a14:backgroundMark x1="45848" y1="51596" x2="45848" y2="51596"/>
                        <a14:backgroundMark x1="51242" y1="54586" x2="51242" y2="54586"/>
                        <a14:backgroundMark x1="68242" y1="54909" x2="68242" y2="54909"/>
                        <a14:backgroundMark x1="61697" y1="54263" x2="61697" y2="54263"/>
                        <a14:backgroundMark x1="60273" y1="54263" x2="60273" y2="54263"/>
                        <a14:backgroundMark x1="59939" y1="54909" x2="59939" y2="5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14087" r="11924" b="42132"/>
          <a:stretch/>
        </p:blipFill>
        <p:spPr>
          <a:xfrm rot="5400000">
            <a:off x="552782" y="3104604"/>
            <a:ext cx="991998" cy="6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D020E-74CE-45D9-8E64-96AA63B9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Desiccation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E3084-C345-4706-8EF1-1B26936A85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E754-4E48-44A2-B03C-1101F2D11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6"/>
          <a:stretch/>
        </p:blipFill>
        <p:spPr>
          <a:xfrm>
            <a:off x="4594331" y="1997405"/>
            <a:ext cx="4410624" cy="3659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844760-0D0C-429B-8D89-2F9AF7463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901" y="2371784"/>
            <a:ext cx="3121172" cy="244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81A8B-F538-41CF-90FA-98994F8D7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/>
          <a:stretch/>
        </p:blipFill>
        <p:spPr>
          <a:xfrm rot="5400000">
            <a:off x="1924417" y="3892718"/>
            <a:ext cx="2620544" cy="24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78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804742-2F8E-408C-8376-F37DB6FF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Respirometry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C7EC5-5006-4FE8-B81B-6EB0DDC278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BAFCE-E66E-4D9B-9F7E-73BB1EA0F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952" y="2391845"/>
            <a:ext cx="4005702" cy="3004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F8BEA5C-1F42-4E78-8268-0CD2810F00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05" t="6732" b="7316"/>
          <a:stretch/>
        </p:blipFill>
        <p:spPr>
          <a:xfrm>
            <a:off x="5653314" y="2550419"/>
            <a:ext cx="2806611" cy="25912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DD8BEC-98DD-4A23-AE3D-A9673763F815}"/>
              </a:ext>
            </a:extLst>
          </p:cNvPr>
          <p:cNvSpPr txBox="1"/>
          <p:nvPr/>
        </p:nvSpPr>
        <p:spPr>
          <a:xfrm>
            <a:off x="5461652" y="2637971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7DF58-F61E-466A-A693-E074830DB748}"/>
              </a:ext>
            </a:extLst>
          </p:cNvPr>
          <p:cNvSpPr txBox="1"/>
          <p:nvPr/>
        </p:nvSpPr>
        <p:spPr>
          <a:xfrm>
            <a:off x="5461652" y="3197998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675FC1-6BB6-47C5-BAC8-B274921A45B4}"/>
              </a:ext>
            </a:extLst>
          </p:cNvPr>
          <p:cNvSpPr txBox="1"/>
          <p:nvPr/>
        </p:nvSpPr>
        <p:spPr>
          <a:xfrm>
            <a:off x="5461652" y="3766509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268DF7-1C53-44E1-BA11-92B0708A23A0}"/>
              </a:ext>
            </a:extLst>
          </p:cNvPr>
          <p:cNvSpPr txBox="1"/>
          <p:nvPr/>
        </p:nvSpPr>
        <p:spPr>
          <a:xfrm>
            <a:off x="5461652" y="4314944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590D9C-31AA-4086-8A93-F9A8A0F7A0D3}"/>
              </a:ext>
            </a:extLst>
          </p:cNvPr>
          <p:cNvSpPr txBox="1"/>
          <p:nvPr/>
        </p:nvSpPr>
        <p:spPr>
          <a:xfrm>
            <a:off x="5835068" y="4990981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E7C9C8-D51C-4AFC-BA25-6235E6D9C25C}"/>
              </a:ext>
            </a:extLst>
          </p:cNvPr>
          <p:cNvSpPr txBox="1"/>
          <p:nvPr/>
        </p:nvSpPr>
        <p:spPr>
          <a:xfrm>
            <a:off x="6586183" y="4990981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F2EEDDD-5973-402B-BAD8-942FCE42E6BD}"/>
              </a:ext>
            </a:extLst>
          </p:cNvPr>
          <p:cNvSpPr txBox="1"/>
          <p:nvPr/>
        </p:nvSpPr>
        <p:spPr>
          <a:xfrm>
            <a:off x="7337298" y="4990981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325CE2-F912-40CA-A21E-488056AAF556}"/>
              </a:ext>
            </a:extLst>
          </p:cNvPr>
          <p:cNvSpPr txBox="1"/>
          <p:nvPr/>
        </p:nvSpPr>
        <p:spPr>
          <a:xfrm>
            <a:off x="8077526" y="4990981"/>
            <a:ext cx="442033" cy="27699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0C91A1-3EAD-485A-8F18-3339A6769E4E}"/>
              </a:ext>
            </a:extLst>
          </p:cNvPr>
          <p:cNvSpPr/>
          <p:nvPr/>
        </p:nvSpPr>
        <p:spPr>
          <a:xfrm>
            <a:off x="7079668" y="2627084"/>
            <a:ext cx="1309589" cy="50655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A524E2-AE17-470C-B6D5-1F2D353A79E8}"/>
              </a:ext>
            </a:extLst>
          </p:cNvPr>
          <p:cNvSpPr txBox="1"/>
          <p:nvPr/>
        </p:nvSpPr>
        <p:spPr>
          <a:xfrm rot="16200000">
            <a:off x="4937150" y="3507858"/>
            <a:ext cx="7873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1100" baseline="-25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(µmol)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B6372D-9403-49A5-BF87-3BB26A149536}"/>
              </a:ext>
            </a:extLst>
          </p:cNvPr>
          <p:cNvSpPr txBox="1"/>
          <p:nvPr/>
        </p:nvSpPr>
        <p:spPr>
          <a:xfrm>
            <a:off x="6860293" y="5267980"/>
            <a:ext cx="85792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 (min)</a:t>
            </a:r>
          </a:p>
        </p:txBody>
      </p:sp>
    </p:spTree>
    <p:extLst>
      <p:ext uri="{BB962C8B-B14F-4D97-AF65-F5344CB8AC3E}">
        <p14:creationId xmlns:p14="http://schemas.microsoft.com/office/powerpoint/2010/main" val="13763909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19727</TotalTime>
  <Words>572</Words>
  <Application>Microsoft Office PowerPoint</Application>
  <PresentationFormat>On-screen Show (4:3)</PresentationFormat>
  <Paragraphs>165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 Regular</vt:lpstr>
      <vt:lpstr>Custom Design</vt:lpstr>
      <vt:lpstr>1_Custom Design</vt:lpstr>
      <vt:lpstr>Investigating the etiology of 'triploid mortality' within Pacific oysters: the contribution of marine heatwaves</vt:lpstr>
      <vt:lpstr>Pacific Oysters – tolerance is survival</vt:lpstr>
      <vt:lpstr>Reproductive  control in Pacific oysters</vt:lpstr>
      <vt:lpstr>Diploid vs.  Triploid mortality in the field</vt:lpstr>
      <vt:lpstr>Marine Heatwaves</vt:lpstr>
      <vt:lpstr>Point Whitney  Shellfish Hatchery</vt:lpstr>
      <vt:lpstr>Experimental Design</vt:lpstr>
      <vt:lpstr>Desiccation</vt:lpstr>
      <vt:lpstr>Respirometry</vt:lpstr>
      <vt:lpstr>Clearance Rate</vt:lpstr>
      <vt:lpstr>Reproductive Condition</vt:lpstr>
      <vt:lpstr>Mortality</vt:lpstr>
      <vt:lpstr>Mortality</vt:lpstr>
      <vt:lpstr>Mortality</vt:lpstr>
      <vt:lpstr>Metabolic Rate</vt:lpstr>
      <vt:lpstr>Metabolic Rate</vt:lpstr>
      <vt:lpstr>Metabolic Rate</vt:lpstr>
      <vt:lpstr>Metabolic Rate</vt:lpstr>
      <vt:lpstr>Heated</vt:lpstr>
      <vt:lpstr>Heat + Desiccation</vt:lpstr>
      <vt:lpstr>Clearance Rate</vt:lpstr>
      <vt:lpstr>Summary</vt:lpstr>
      <vt:lpstr>Conclusions</vt:lpstr>
      <vt:lpstr>Next Steps</vt:lpstr>
      <vt:lpstr>Partners  &amp; Funding Sources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Matthew George</cp:lastModifiedBy>
  <cp:revision>189</cp:revision>
  <cp:lastPrinted>2016-02-10T20:19:12Z</cp:lastPrinted>
  <dcterms:created xsi:type="dcterms:W3CDTF">2014-10-14T00:51:43Z</dcterms:created>
  <dcterms:modified xsi:type="dcterms:W3CDTF">2021-11-18T19:47:51Z</dcterms:modified>
</cp:coreProperties>
</file>